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77" r:id="rId3"/>
    <p:sldId id="290" r:id="rId4"/>
    <p:sldId id="286" r:id="rId5"/>
    <p:sldId id="283" r:id="rId6"/>
    <p:sldId id="284" r:id="rId7"/>
    <p:sldId id="288" r:id="rId8"/>
    <p:sldId id="287" r:id="rId9"/>
    <p:sldId id="280" r:id="rId10"/>
    <p:sldId id="282" r:id="rId11"/>
    <p:sldId id="285" r:id="rId12"/>
    <p:sldId id="293" r:id="rId13"/>
    <p:sldId id="275" r:id="rId14"/>
    <p:sldId id="273" r:id="rId15"/>
    <p:sldId id="257" r:id="rId16"/>
    <p:sldId id="258" r:id="rId17"/>
    <p:sldId id="262" r:id="rId18"/>
    <p:sldId id="271" r:id="rId19"/>
    <p:sldId id="263" r:id="rId20"/>
    <p:sldId id="272" r:id="rId21"/>
    <p:sldId id="264" r:id="rId22"/>
    <p:sldId id="267" r:id="rId23"/>
    <p:sldId id="295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594" autoAdjust="0"/>
    <p:restoredTop sz="94660"/>
  </p:normalViewPr>
  <p:slideViewPr>
    <p:cSldViewPr>
      <p:cViewPr varScale="1">
        <p:scale>
          <a:sx n="65" d="100"/>
          <a:sy n="65" d="100"/>
        </p:scale>
        <p:origin x="-64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A4FBA-FA8D-4BEA-9F49-FB3248657BF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C4F9613-A62D-45B6-A248-1E33ADFCF747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</a:rPr>
            <a:t>当代文化</a:t>
          </a:r>
          <a:r>
            <a:rPr lang="zh-CN" altLang="en-US" b="1" dirty="0" smtClean="0"/>
            <a:t>参与</a:t>
          </a:r>
          <a:endParaRPr lang="zh-CN" altLang="en-US" b="1" dirty="0"/>
        </a:p>
      </dgm:t>
    </dgm:pt>
    <dgm:pt modelId="{F5A52731-D53F-4250-BFC2-1DE8758D7614}" type="parTrans" cxnId="{E1F1AE9E-ACE6-4268-860F-A567D174415C}">
      <dgm:prSet/>
      <dgm:spPr/>
      <dgm:t>
        <a:bodyPr/>
        <a:lstStyle/>
        <a:p>
          <a:endParaRPr lang="zh-CN" altLang="en-US"/>
        </a:p>
      </dgm:t>
    </dgm:pt>
    <dgm:pt modelId="{C3027517-2A7B-497C-8A22-8E7EC449F645}" type="sibTrans" cxnId="{E1F1AE9E-ACE6-4268-860F-A567D174415C}">
      <dgm:prSet/>
      <dgm:spPr/>
      <dgm:t>
        <a:bodyPr/>
        <a:lstStyle/>
        <a:p>
          <a:endParaRPr lang="zh-CN" altLang="en-US"/>
        </a:p>
      </dgm:t>
    </dgm:pt>
    <dgm:pt modelId="{39F1EE1B-F2EF-4684-8152-DC73BD635440}">
      <dgm:prSet phldrT="[文本]"/>
      <dgm:spPr/>
      <dgm:t>
        <a:bodyPr>
          <a:scene3d>
            <a:camera prst="orthographicFront">
              <a:rot lat="0" lon="21299999" rev="0"/>
            </a:camera>
            <a:lightRig rig="threePt" dir="t"/>
          </a:scene3d>
        </a:bodyPr>
        <a:lstStyle/>
        <a:p>
          <a:r>
            <a:rPr lang="zh-CN" altLang="en-US" b="1" dirty="0" smtClean="0">
              <a:solidFill>
                <a:srgbClr val="FF0000"/>
              </a:solidFill>
            </a:rPr>
            <a:t>为什么</a:t>
          </a:r>
          <a:r>
            <a:rPr lang="zh-CN" altLang="en-US" b="1" dirty="0" smtClean="0"/>
            <a:t>参与</a:t>
          </a:r>
          <a:endParaRPr lang="zh-CN" altLang="en-US" b="1" dirty="0"/>
        </a:p>
      </dgm:t>
    </dgm:pt>
    <dgm:pt modelId="{C37F57F9-9293-4389-9F51-ABF07FB98468}" type="parTrans" cxnId="{5F4EDF7E-6836-494E-B44A-A686FB7FB446}">
      <dgm:prSet/>
      <dgm:spPr/>
      <dgm:t>
        <a:bodyPr/>
        <a:lstStyle/>
        <a:p>
          <a:endParaRPr lang="zh-CN" altLang="en-US"/>
        </a:p>
      </dgm:t>
    </dgm:pt>
    <dgm:pt modelId="{CF510B13-1CCE-4550-8AFA-D04CE0B9B44D}" type="sibTrans" cxnId="{5F4EDF7E-6836-494E-B44A-A686FB7FB446}">
      <dgm:prSet/>
      <dgm:spPr/>
      <dgm:t>
        <a:bodyPr/>
        <a:lstStyle/>
        <a:p>
          <a:endParaRPr lang="zh-CN" altLang="en-US"/>
        </a:p>
      </dgm:t>
    </dgm:pt>
    <dgm:pt modelId="{B455805A-7250-4B53-826A-08D89DBF2C0F}">
      <dgm:prSet phldrT="[文本]" custT="1"/>
      <dgm:spPr/>
      <dgm:t>
        <a:bodyPr/>
        <a:lstStyle/>
        <a:p>
          <a:r>
            <a:rPr lang="zh-CN" altLang="en-US" sz="4000" b="1" dirty="0" smtClean="0">
              <a:solidFill>
                <a:srgbClr val="FF0000"/>
              </a:solidFill>
            </a:rPr>
            <a:t>什么</a:t>
          </a:r>
          <a:endParaRPr lang="en-US" altLang="zh-CN" sz="4000" b="1" dirty="0" smtClean="0">
            <a:solidFill>
              <a:srgbClr val="FF0000"/>
            </a:solidFill>
          </a:endParaRPr>
        </a:p>
        <a:p>
          <a:r>
            <a:rPr lang="zh-CN" altLang="en-US" sz="4000" b="1" dirty="0" smtClean="0"/>
            <a:t>参与</a:t>
          </a:r>
          <a:endParaRPr lang="zh-CN" altLang="en-US" sz="4000" b="1" dirty="0"/>
        </a:p>
      </dgm:t>
    </dgm:pt>
    <dgm:pt modelId="{C3360F55-7D2D-4389-A192-A1DA01EA519C}" type="parTrans" cxnId="{DB4E172F-F58F-47DC-8A7E-E912DDEE9057}">
      <dgm:prSet/>
      <dgm:spPr/>
      <dgm:t>
        <a:bodyPr/>
        <a:lstStyle/>
        <a:p>
          <a:endParaRPr lang="zh-CN" altLang="en-US"/>
        </a:p>
      </dgm:t>
    </dgm:pt>
    <dgm:pt modelId="{E789C907-736B-4AC2-8DA8-38625C971D9F}" type="sibTrans" cxnId="{DB4E172F-F58F-47DC-8A7E-E912DDEE9057}">
      <dgm:prSet/>
      <dgm:spPr/>
      <dgm:t>
        <a:bodyPr/>
        <a:lstStyle/>
        <a:p>
          <a:endParaRPr lang="zh-CN" altLang="en-US"/>
        </a:p>
      </dgm:t>
    </dgm:pt>
    <dgm:pt modelId="{83E18C64-086A-4C46-B150-029B0DC24920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</a:rPr>
            <a:t>怎么</a:t>
          </a:r>
          <a:endParaRPr lang="en-US" altLang="zh-CN" b="1" dirty="0" smtClean="0">
            <a:solidFill>
              <a:srgbClr val="FF0000"/>
            </a:solidFill>
          </a:endParaRPr>
        </a:p>
        <a:p>
          <a:r>
            <a:rPr lang="zh-CN" altLang="en-US" b="1" dirty="0" smtClean="0"/>
            <a:t>参与</a:t>
          </a:r>
          <a:endParaRPr lang="zh-CN" altLang="en-US" b="1" dirty="0"/>
        </a:p>
      </dgm:t>
    </dgm:pt>
    <dgm:pt modelId="{AB3DE927-EA8A-44D1-A822-B971834B92D4}" type="parTrans" cxnId="{02047312-F770-47F8-AB5B-ABF6BF1AA316}">
      <dgm:prSet/>
      <dgm:spPr/>
      <dgm:t>
        <a:bodyPr/>
        <a:lstStyle/>
        <a:p>
          <a:endParaRPr lang="zh-CN" altLang="en-US"/>
        </a:p>
      </dgm:t>
    </dgm:pt>
    <dgm:pt modelId="{617FD2FB-5C92-4E5F-B38E-641FC3D7D997}" type="sibTrans" cxnId="{02047312-F770-47F8-AB5B-ABF6BF1AA316}">
      <dgm:prSet/>
      <dgm:spPr/>
      <dgm:t>
        <a:bodyPr/>
        <a:lstStyle/>
        <a:p>
          <a:endParaRPr lang="zh-CN" altLang="en-US"/>
        </a:p>
      </dgm:t>
    </dgm:pt>
    <dgm:pt modelId="{51E8452B-8BEE-43DE-A50F-4FB1596B97CF}" type="pres">
      <dgm:prSet presAssocID="{ADCA4FBA-FA8D-4BEA-9F49-FB3248657BF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22FB95-5023-4ECE-BACC-7B8938EBE010}" type="pres">
      <dgm:prSet presAssocID="{DC4F9613-A62D-45B6-A248-1E33ADFCF747}" presName="centerShape" presStyleLbl="node0" presStyleIdx="0" presStyleCnt="1" custScaleX="167182"/>
      <dgm:spPr/>
      <dgm:t>
        <a:bodyPr/>
        <a:lstStyle/>
        <a:p>
          <a:endParaRPr lang="zh-CN" altLang="en-US"/>
        </a:p>
      </dgm:t>
    </dgm:pt>
    <dgm:pt modelId="{457CD3FE-EE9E-4D7D-94A5-387CB038A7DA}" type="pres">
      <dgm:prSet presAssocID="{C37F57F9-9293-4389-9F51-ABF07FB98468}" presName="parTrans" presStyleLbl="bgSibTrans2D1" presStyleIdx="0" presStyleCnt="3"/>
      <dgm:spPr/>
    </dgm:pt>
    <dgm:pt modelId="{DE326B3A-79B4-403A-B440-E53847163E5A}" type="pres">
      <dgm:prSet presAssocID="{39F1EE1B-F2EF-4684-8152-DC73BD635440}" presName="node" presStyleLbl="node1" presStyleIdx="0" presStyleCnt="3" custAng="674247" custRadScaleRad="110699" custRadScaleInc="-339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1CD581-3750-418E-9D5F-6797B79C527B}" type="pres">
      <dgm:prSet presAssocID="{C3360F55-7D2D-4389-A192-A1DA01EA519C}" presName="parTrans" presStyleLbl="bgSibTrans2D1" presStyleIdx="1" presStyleCnt="3"/>
      <dgm:spPr/>
    </dgm:pt>
    <dgm:pt modelId="{25132185-A223-4819-9C5E-944FCE9FDEDA}" type="pres">
      <dgm:prSet presAssocID="{B455805A-7250-4B53-826A-08D89DBF2C0F}" presName="node" presStyleLbl="node1" presStyleIdx="1" presStyleCnt="3" custRadScaleRad="100036" custRadScaleInc="166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2F8BE6-C4AD-43BD-982B-A8226F65E68B}" type="pres">
      <dgm:prSet presAssocID="{AB3DE927-EA8A-44D1-A822-B971834B92D4}" presName="parTrans" presStyleLbl="bgSibTrans2D1" presStyleIdx="2" presStyleCnt="3"/>
      <dgm:spPr/>
    </dgm:pt>
    <dgm:pt modelId="{26210336-B32F-4512-815E-A494A0F800F5}" type="pres">
      <dgm:prSet presAssocID="{83E18C64-086A-4C46-B150-029B0DC24920}" presName="node" presStyleLbl="node1" presStyleIdx="2" presStyleCnt="3" custAng="21067296" custRadScaleRad="112994" custRadScaleInc="1198">
        <dgm:presLayoutVars>
          <dgm:bulletEnabled val="1"/>
        </dgm:presLayoutVars>
      </dgm:prSet>
      <dgm:spPr/>
    </dgm:pt>
  </dgm:ptLst>
  <dgm:cxnLst>
    <dgm:cxn modelId="{B713F0F0-A26A-4849-98B8-19BFC66600DA}" type="presOf" srcId="{C3360F55-7D2D-4389-A192-A1DA01EA519C}" destId="{7E1CD581-3750-418E-9D5F-6797B79C527B}" srcOrd="0" destOrd="0" presId="urn:microsoft.com/office/officeart/2005/8/layout/radial4"/>
    <dgm:cxn modelId="{E1F1AE9E-ACE6-4268-860F-A567D174415C}" srcId="{ADCA4FBA-FA8D-4BEA-9F49-FB3248657BFE}" destId="{DC4F9613-A62D-45B6-A248-1E33ADFCF747}" srcOrd="0" destOrd="0" parTransId="{F5A52731-D53F-4250-BFC2-1DE8758D7614}" sibTransId="{C3027517-2A7B-497C-8A22-8E7EC449F645}"/>
    <dgm:cxn modelId="{C3BF976C-D8FF-4BDA-B2A2-55557B57A5F0}" type="presOf" srcId="{83E18C64-086A-4C46-B150-029B0DC24920}" destId="{26210336-B32F-4512-815E-A494A0F800F5}" srcOrd="0" destOrd="0" presId="urn:microsoft.com/office/officeart/2005/8/layout/radial4"/>
    <dgm:cxn modelId="{19A8D7D1-C070-4601-953F-3F0301BDD18D}" type="presOf" srcId="{ADCA4FBA-FA8D-4BEA-9F49-FB3248657BFE}" destId="{51E8452B-8BEE-43DE-A50F-4FB1596B97CF}" srcOrd="0" destOrd="0" presId="urn:microsoft.com/office/officeart/2005/8/layout/radial4"/>
    <dgm:cxn modelId="{A6012800-A8F5-47F4-BB10-374EF8D3E50A}" type="presOf" srcId="{39F1EE1B-F2EF-4684-8152-DC73BD635440}" destId="{DE326B3A-79B4-403A-B440-E53847163E5A}" srcOrd="0" destOrd="0" presId="urn:microsoft.com/office/officeart/2005/8/layout/radial4"/>
    <dgm:cxn modelId="{FF585275-A626-4683-A306-2D623A31650B}" type="presOf" srcId="{C37F57F9-9293-4389-9F51-ABF07FB98468}" destId="{457CD3FE-EE9E-4D7D-94A5-387CB038A7DA}" srcOrd="0" destOrd="0" presId="urn:microsoft.com/office/officeart/2005/8/layout/radial4"/>
    <dgm:cxn modelId="{5F4EDF7E-6836-494E-B44A-A686FB7FB446}" srcId="{DC4F9613-A62D-45B6-A248-1E33ADFCF747}" destId="{39F1EE1B-F2EF-4684-8152-DC73BD635440}" srcOrd="0" destOrd="0" parTransId="{C37F57F9-9293-4389-9F51-ABF07FB98468}" sibTransId="{CF510B13-1CCE-4550-8AFA-D04CE0B9B44D}"/>
    <dgm:cxn modelId="{DB4E172F-F58F-47DC-8A7E-E912DDEE9057}" srcId="{DC4F9613-A62D-45B6-A248-1E33ADFCF747}" destId="{B455805A-7250-4B53-826A-08D89DBF2C0F}" srcOrd="1" destOrd="0" parTransId="{C3360F55-7D2D-4389-A192-A1DA01EA519C}" sibTransId="{E789C907-736B-4AC2-8DA8-38625C971D9F}"/>
    <dgm:cxn modelId="{D1B6B8E9-449D-42B3-9759-698081BC38A6}" type="presOf" srcId="{DC4F9613-A62D-45B6-A248-1E33ADFCF747}" destId="{A922FB95-5023-4ECE-BACC-7B8938EBE010}" srcOrd="0" destOrd="0" presId="urn:microsoft.com/office/officeart/2005/8/layout/radial4"/>
    <dgm:cxn modelId="{0FF269DF-C867-4590-8B72-4FD0271311D8}" type="presOf" srcId="{B455805A-7250-4B53-826A-08D89DBF2C0F}" destId="{25132185-A223-4819-9C5E-944FCE9FDEDA}" srcOrd="0" destOrd="0" presId="urn:microsoft.com/office/officeart/2005/8/layout/radial4"/>
    <dgm:cxn modelId="{02047312-F770-47F8-AB5B-ABF6BF1AA316}" srcId="{DC4F9613-A62D-45B6-A248-1E33ADFCF747}" destId="{83E18C64-086A-4C46-B150-029B0DC24920}" srcOrd="2" destOrd="0" parTransId="{AB3DE927-EA8A-44D1-A822-B971834B92D4}" sibTransId="{617FD2FB-5C92-4E5F-B38E-641FC3D7D997}"/>
    <dgm:cxn modelId="{04875DBB-4A47-44DB-ADAD-B7FDE47A871A}" type="presOf" srcId="{AB3DE927-EA8A-44D1-A822-B971834B92D4}" destId="{C52F8BE6-C4AD-43BD-982B-A8226F65E68B}" srcOrd="0" destOrd="0" presId="urn:microsoft.com/office/officeart/2005/8/layout/radial4"/>
    <dgm:cxn modelId="{35DB1C1E-F099-4C3A-B4AF-ED6B1641F64C}" type="presParOf" srcId="{51E8452B-8BEE-43DE-A50F-4FB1596B97CF}" destId="{A922FB95-5023-4ECE-BACC-7B8938EBE010}" srcOrd="0" destOrd="0" presId="urn:microsoft.com/office/officeart/2005/8/layout/radial4"/>
    <dgm:cxn modelId="{5EACA705-276C-4361-8A87-CFCF1EBDAB34}" type="presParOf" srcId="{51E8452B-8BEE-43DE-A50F-4FB1596B97CF}" destId="{457CD3FE-EE9E-4D7D-94A5-387CB038A7DA}" srcOrd="1" destOrd="0" presId="urn:microsoft.com/office/officeart/2005/8/layout/radial4"/>
    <dgm:cxn modelId="{0F1DB5B6-7438-403D-BDC4-AE6CEB34B140}" type="presParOf" srcId="{51E8452B-8BEE-43DE-A50F-4FB1596B97CF}" destId="{DE326B3A-79B4-403A-B440-E53847163E5A}" srcOrd="2" destOrd="0" presId="urn:microsoft.com/office/officeart/2005/8/layout/radial4"/>
    <dgm:cxn modelId="{631999DD-67BE-40AF-91E4-C8EAF04A6291}" type="presParOf" srcId="{51E8452B-8BEE-43DE-A50F-4FB1596B97CF}" destId="{7E1CD581-3750-418E-9D5F-6797B79C527B}" srcOrd="3" destOrd="0" presId="urn:microsoft.com/office/officeart/2005/8/layout/radial4"/>
    <dgm:cxn modelId="{BB57EF63-9773-4FA9-BC8B-0F0A79A8E4C5}" type="presParOf" srcId="{51E8452B-8BEE-43DE-A50F-4FB1596B97CF}" destId="{25132185-A223-4819-9C5E-944FCE9FDEDA}" srcOrd="4" destOrd="0" presId="urn:microsoft.com/office/officeart/2005/8/layout/radial4"/>
    <dgm:cxn modelId="{FBD05283-F9F4-449B-B996-DE0D331474CE}" type="presParOf" srcId="{51E8452B-8BEE-43DE-A50F-4FB1596B97CF}" destId="{C52F8BE6-C4AD-43BD-982B-A8226F65E68B}" srcOrd="5" destOrd="0" presId="urn:microsoft.com/office/officeart/2005/8/layout/radial4"/>
    <dgm:cxn modelId="{E27FDA1A-CE7C-4BD1-9176-298AC51BC53D}" type="presParOf" srcId="{51E8452B-8BEE-43DE-A50F-4FB1596B97CF}" destId="{26210336-B32F-4512-815E-A494A0F800F5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1E4B-4A85-425E-9474-01B13571C14D}" type="datetimeFigureOut">
              <a:rPr lang="zh-CN" altLang="en-US" smtClean="0"/>
              <a:pPr/>
              <a:t>2018/10/4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D000-1FB8-47DB-800A-32D53A7DA5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1E4B-4A85-425E-9474-01B13571C14D}" type="datetimeFigureOut">
              <a:rPr lang="zh-CN" altLang="en-US" smtClean="0"/>
              <a:pPr/>
              <a:t>2018/10/4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D000-1FB8-47DB-800A-32D53A7DA5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1E4B-4A85-425E-9474-01B13571C14D}" type="datetimeFigureOut">
              <a:rPr lang="zh-CN" altLang="en-US" smtClean="0"/>
              <a:pPr/>
              <a:t>2018/10/4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D000-1FB8-47DB-800A-32D53A7DA5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1E4B-4A85-425E-9474-01B13571C14D}" type="datetimeFigureOut">
              <a:rPr lang="zh-CN" altLang="en-US" smtClean="0"/>
              <a:pPr/>
              <a:t>2018/10/4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D000-1FB8-47DB-800A-32D53A7DA5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1E4B-4A85-425E-9474-01B13571C14D}" type="datetimeFigureOut">
              <a:rPr lang="zh-CN" altLang="en-US" smtClean="0"/>
              <a:pPr/>
              <a:t>2018/10/4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D000-1FB8-47DB-800A-32D53A7DA5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1E4B-4A85-425E-9474-01B13571C14D}" type="datetimeFigureOut">
              <a:rPr lang="zh-CN" altLang="en-US" smtClean="0"/>
              <a:pPr/>
              <a:t>2018/10/4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D000-1FB8-47DB-800A-32D53A7DA5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1E4B-4A85-425E-9474-01B13571C14D}" type="datetimeFigureOut">
              <a:rPr lang="zh-CN" altLang="en-US" smtClean="0"/>
              <a:pPr/>
              <a:t>2018/10/4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D000-1FB8-47DB-800A-32D53A7DA5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1E4B-4A85-425E-9474-01B13571C14D}" type="datetimeFigureOut">
              <a:rPr lang="zh-CN" altLang="en-US" smtClean="0"/>
              <a:pPr/>
              <a:t>2018/10/4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D000-1FB8-47DB-800A-32D53A7DA5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1E4B-4A85-425E-9474-01B13571C14D}" type="datetimeFigureOut">
              <a:rPr lang="zh-CN" altLang="en-US" smtClean="0"/>
              <a:pPr/>
              <a:t>2018/10/4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D000-1FB8-47DB-800A-32D53A7DA5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1E4B-4A85-425E-9474-01B13571C14D}" type="datetimeFigureOut">
              <a:rPr lang="zh-CN" altLang="en-US" smtClean="0"/>
              <a:pPr/>
              <a:t>2018/10/4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D000-1FB8-47DB-800A-32D53A7DA5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1E4B-4A85-425E-9474-01B13571C14D}" type="datetimeFigureOut">
              <a:rPr lang="zh-CN" altLang="en-US" smtClean="0"/>
              <a:pPr/>
              <a:t>2018/10/4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D000-1FB8-47DB-800A-32D53A7DA5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1E4B-4A85-425E-9474-01B13571C14D}" type="datetimeFigureOut">
              <a:rPr lang="zh-CN" altLang="en-US" smtClean="0"/>
              <a:pPr/>
              <a:t>2018/10/4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D000-1FB8-47DB-800A-32D53A7DA5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ic.51yuansu.com/pic3/cover/02/15/00/59ae9fe0dc3fb_6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48" y="-1470025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6000" dirty="0" smtClean="0"/>
              <a:t>熟悉的陌生人</a:t>
            </a:r>
            <a:endParaRPr lang="zh-CN" altLang="en-US" sz="6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4348" y="3929066"/>
            <a:ext cx="8001056" cy="17526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——</a:t>
            </a:r>
            <a:r>
              <a:rPr lang="zh-CN" altLang="en-US" b="1" dirty="0" smtClean="0">
                <a:solidFill>
                  <a:schemeClr val="tx1"/>
                </a:solidFill>
              </a:rPr>
              <a:t>“学习任务群</a:t>
            </a:r>
            <a:r>
              <a:rPr lang="en-US" altLang="zh-CN" b="1" dirty="0" smtClean="0">
                <a:solidFill>
                  <a:schemeClr val="tx1"/>
                </a:solidFill>
              </a:rPr>
              <a:t>2 </a:t>
            </a:r>
            <a:r>
              <a:rPr lang="zh-CN" altLang="en-US" b="1" dirty="0" smtClean="0">
                <a:solidFill>
                  <a:schemeClr val="tx1"/>
                </a:solidFill>
              </a:rPr>
              <a:t>当代文化参与”之浅见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357290" y="1428736"/>
            <a:ext cx="6491310" cy="20288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zh-CN" alt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latin typeface="宋体"/>
                <a:ea typeface="宋体"/>
              </a:rPr>
              <a:t>熟悉的陌生人</a:t>
            </a:r>
            <a:endParaRPr lang="zh-CN" alt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effectLst/>
              <a:latin typeface="宋体"/>
              <a:ea typeface="宋体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000636"/>
            <a:ext cx="1071570" cy="94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00694" y="5286388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瑞安二中陈婷婷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357222" y="214290"/>
            <a:ext cx="9501222" cy="764386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CN" altLang="en-US" b="1" dirty="0" smtClean="0"/>
              <a:t>     </a:t>
            </a:r>
            <a:r>
              <a:rPr lang="zh-CN" altLang="en-US" b="1" dirty="0" smtClean="0">
                <a:solidFill>
                  <a:srgbClr val="C00000"/>
                </a:solidFill>
              </a:rPr>
              <a:t>专题一言语生活</a:t>
            </a:r>
            <a:r>
              <a:rPr lang="zh-CN" altLang="en-US" b="1" dirty="0" smtClean="0"/>
              <a:t/>
            </a:r>
            <a:br>
              <a:rPr lang="zh-CN" altLang="en-US" b="1" dirty="0" smtClean="0"/>
            </a:br>
            <a:r>
              <a:rPr lang="zh-CN" altLang="en-US" b="1" dirty="0" smtClean="0"/>
              <a:t>洪荒之力话新词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流行语言的文化渗透</a:t>
            </a:r>
            <a:br>
              <a:rPr lang="zh-CN" altLang="en-US" b="1" dirty="0" smtClean="0"/>
            </a:br>
            <a:r>
              <a:rPr lang="zh-CN" altLang="en-US" b="1" dirty="0" smtClean="0"/>
              <a:t>语言文化的活化石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方言流变探究</a:t>
            </a:r>
            <a:br>
              <a:rPr lang="zh-CN" altLang="en-US" b="1" dirty="0" smtClean="0"/>
            </a:br>
            <a:r>
              <a:rPr lang="zh-CN" altLang="en-US" b="1" dirty="0" smtClean="0"/>
              <a:t>有一种智慧叫幽默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幽默语言品赏</a:t>
            </a:r>
            <a:br>
              <a:rPr lang="zh-CN" altLang="en-US" b="1" dirty="0" smtClean="0"/>
            </a:br>
            <a:r>
              <a:rPr lang="zh-CN" altLang="en-US" b="1" dirty="0" smtClean="0"/>
              <a:t>古莲花开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语体辨析与运用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>
                <a:solidFill>
                  <a:srgbClr val="C00000"/>
                </a:solidFill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</a:rPr>
              <a:t>    </a:t>
            </a:r>
            <a:r>
              <a:rPr lang="zh-CN" altLang="en-US" b="1" dirty="0" smtClean="0">
                <a:solidFill>
                  <a:srgbClr val="C00000"/>
                </a:solidFill>
              </a:rPr>
              <a:t>专题</a:t>
            </a:r>
            <a:r>
              <a:rPr lang="zh-CN" altLang="en-US" b="1" dirty="0" smtClean="0">
                <a:solidFill>
                  <a:srgbClr val="C00000"/>
                </a:solidFill>
              </a:rPr>
              <a:t>二社会调查</a:t>
            </a:r>
            <a:r>
              <a:rPr lang="zh-CN" altLang="en-US" b="1" dirty="0" smtClean="0"/>
              <a:t/>
            </a:r>
            <a:br>
              <a:rPr lang="zh-CN" altLang="en-US" b="1" dirty="0" smtClean="0"/>
            </a:br>
            <a:r>
              <a:rPr lang="zh-CN" altLang="en-US" b="1" dirty="0" smtClean="0"/>
              <a:t>风物民俗探春节</a:t>
            </a:r>
            <a:r>
              <a:rPr lang="en-US" altLang="zh-CN" b="1" dirty="0" smtClean="0"/>
              <a:t>——“</a:t>
            </a:r>
            <a:r>
              <a:rPr lang="zh-CN" altLang="en-US" b="1" dirty="0" smtClean="0"/>
              <a:t>祝福”之本土调查</a:t>
            </a:r>
            <a:br>
              <a:rPr lang="zh-CN" altLang="en-US" b="1" dirty="0" smtClean="0"/>
            </a:br>
            <a:r>
              <a:rPr lang="zh-CN" altLang="en-US" b="1" dirty="0" smtClean="0"/>
              <a:t>生生不息寻根情时时铭记家族魂</a:t>
            </a:r>
            <a:r>
              <a:rPr lang="en-US" altLang="zh-CN" b="1" dirty="0" smtClean="0"/>
              <a:t>——“</a:t>
            </a:r>
            <a:r>
              <a:rPr lang="zh-CN" altLang="en-US" b="1" dirty="0" smtClean="0"/>
              <a:t>家族史”主题调查</a:t>
            </a:r>
            <a:br>
              <a:rPr lang="zh-CN" altLang="en-US" b="1" dirty="0" smtClean="0"/>
            </a:br>
            <a:r>
              <a:rPr lang="zh-CN" altLang="en-US" b="1" dirty="0" smtClean="0"/>
              <a:t>是“深阅读”还是“浅阅读”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湖州市“全民阅读”状况调查</a:t>
            </a:r>
            <a:br>
              <a:rPr lang="zh-CN" altLang="en-US" b="1" dirty="0" smtClean="0"/>
            </a:br>
            <a:r>
              <a:rPr lang="zh-CN" altLang="en-US" b="1" dirty="0" smtClean="0"/>
              <a:t>激情满湖城薪火自相传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民国湖州籍风云人物</a:t>
            </a:r>
            <a:r>
              <a:rPr lang="zh-CN" altLang="en-US" b="1" dirty="0" smtClean="0"/>
              <a:t>探究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>
                <a:solidFill>
                  <a:srgbClr val="C00000"/>
                </a:solidFill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</a:rPr>
              <a:t>    </a:t>
            </a:r>
            <a:r>
              <a:rPr lang="zh-CN" altLang="en-US" b="1" dirty="0" smtClean="0">
                <a:solidFill>
                  <a:srgbClr val="C00000"/>
                </a:solidFill>
              </a:rPr>
              <a:t>专题</a:t>
            </a:r>
            <a:r>
              <a:rPr lang="zh-CN" altLang="en-US" b="1" dirty="0" smtClean="0">
                <a:solidFill>
                  <a:srgbClr val="C00000"/>
                </a:solidFill>
              </a:rPr>
              <a:t>三文化实践</a:t>
            </a:r>
            <a:r>
              <a:rPr lang="zh-CN" altLang="en-US" b="1" dirty="0" smtClean="0"/>
              <a:t/>
            </a:r>
            <a:br>
              <a:rPr lang="zh-CN" altLang="en-US" b="1" dirty="0" smtClean="0"/>
            </a:br>
            <a:r>
              <a:rPr lang="zh-CN" altLang="en-US" b="1" dirty="0" smtClean="0"/>
              <a:t>在</a:t>
            </a:r>
            <a:r>
              <a:rPr lang="zh-CN" altLang="en-US" b="1" dirty="0" smtClean="0">
                <a:solidFill>
                  <a:srgbClr val="C00000"/>
                </a:solidFill>
              </a:rPr>
              <a:t>朗诵</a:t>
            </a:r>
            <a:r>
              <a:rPr lang="zh-CN" altLang="en-US" b="1" dirty="0" smtClean="0"/>
              <a:t>中感受诗歌的意蕴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以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相信未来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朗诵教学为例</a:t>
            </a:r>
            <a:br>
              <a:rPr lang="zh-CN" altLang="en-US" b="1" dirty="0" smtClean="0"/>
            </a:br>
            <a:r>
              <a:rPr lang="zh-CN" altLang="en-US" b="1" dirty="0" smtClean="0"/>
              <a:t>文中有戏，戏中有文</a:t>
            </a:r>
            <a:r>
              <a:rPr lang="en-US" altLang="zh-CN" b="1" dirty="0" smtClean="0"/>
              <a:t>——</a:t>
            </a:r>
            <a:r>
              <a:rPr lang="zh-CN" altLang="en-US" b="1" dirty="0" smtClean="0">
                <a:solidFill>
                  <a:srgbClr val="C00000"/>
                </a:solidFill>
              </a:rPr>
              <a:t>课本剧创作</a:t>
            </a:r>
            <a:r>
              <a:rPr lang="zh-CN" altLang="en-US" b="1" dirty="0" smtClean="0"/>
              <a:t>活动教学</a:t>
            </a:r>
            <a:br>
              <a:rPr lang="zh-CN" altLang="en-US" b="1" dirty="0" smtClean="0"/>
            </a:br>
            <a:r>
              <a:rPr lang="zh-CN" altLang="en-US" b="1" dirty="0" smtClean="0"/>
              <a:t>走进古城文化与戚继光</a:t>
            </a:r>
            <a:r>
              <a:rPr lang="en-US" altLang="zh-CN" b="1" dirty="0" smtClean="0"/>
              <a:t>——</a:t>
            </a:r>
            <a:r>
              <a:rPr lang="zh-CN" altLang="en-US" b="1" dirty="0" smtClean="0">
                <a:solidFill>
                  <a:srgbClr val="C00000"/>
                </a:solidFill>
              </a:rPr>
              <a:t>社团活动</a:t>
            </a:r>
            <a:r>
              <a:rPr lang="zh-CN" altLang="en-US" b="1" dirty="0" smtClean="0"/>
              <a:t>设计</a:t>
            </a:r>
            <a:br>
              <a:rPr lang="zh-CN" altLang="en-US" b="1" dirty="0" smtClean="0"/>
            </a:br>
            <a:r>
              <a:rPr lang="zh-CN" altLang="en-US" b="1" dirty="0" smtClean="0"/>
              <a:t>寻地名故事品乡土滋味</a:t>
            </a:r>
            <a:r>
              <a:rPr lang="en-US" altLang="zh-CN" b="1" dirty="0" smtClean="0"/>
              <a:t>——</a:t>
            </a:r>
            <a:r>
              <a:rPr lang="zh-CN" altLang="en-US" b="1" dirty="0" smtClean="0">
                <a:solidFill>
                  <a:srgbClr val="C00000"/>
                </a:solidFill>
              </a:rPr>
              <a:t>乡土文化</a:t>
            </a:r>
            <a:r>
              <a:rPr lang="zh-CN" altLang="en-US" b="1" dirty="0" smtClean="0"/>
              <a:t>进校园志愿服务活动</a:t>
            </a:r>
            <a:r>
              <a:rPr lang="zh-CN" altLang="en-US" b="1" dirty="0" smtClean="0"/>
              <a:t>设计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>
                <a:solidFill>
                  <a:srgbClr val="C00000"/>
                </a:solidFill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</a:rPr>
              <a:t>    </a:t>
            </a:r>
            <a:r>
              <a:rPr lang="zh-CN" altLang="en-US" b="1" dirty="0" smtClean="0">
                <a:solidFill>
                  <a:srgbClr val="C00000"/>
                </a:solidFill>
              </a:rPr>
              <a:t>专题</a:t>
            </a:r>
            <a:r>
              <a:rPr lang="zh-CN" altLang="en-US" b="1" dirty="0" smtClean="0">
                <a:solidFill>
                  <a:srgbClr val="C00000"/>
                </a:solidFill>
              </a:rPr>
              <a:t>四文化研究</a:t>
            </a:r>
            <a:r>
              <a:rPr lang="zh-CN" altLang="en-US" b="1" dirty="0" smtClean="0"/>
              <a:t/>
            </a:r>
            <a:br>
              <a:rPr lang="zh-CN" altLang="en-US" b="1" dirty="0" smtClean="0"/>
            </a:br>
            <a:r>
              <a:rPr lang="zh-CN" altLang="en-US" b="1" dirty="0" smtClean="0"/>
              <a:t>几度夕阳红</a:t>
            </a:r>
            <a:r>
              <a:rPr lang="en-US" altLang="zh-CN" b="1" dirty="0" smtClean="0"/>
              <a:t>——《</a:t>
            </a:r>
            <a:r>
              <a:rPr lang="zh-CN" altLang="en-US" b="1" dirty="0" smtClean="0"/>
              <a:t>白发的期盼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文化探究</a:t>
            </a:r>
            <a:br>
              <a:rPr lang="zh-CN" altLang="en-US" b="1" dirty="0" smtClean="0"/>
            </a:br>
            <a:r>
              <a:rPr lang="zh-CN" altLang="en-US" b="1" dirty="0" smtClean="0"/>
              <a:t>古诗文的时尚派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流行文化“尚古”现象探究</a:t>
            </a:r>
            <a:br>
              <a:rPr lang="zh-CN" altLang="en-US" b="1" dirty="0" smtClean="0"/>
            </a:br>
            <a:r>
              <a:rPr lang="zh-CN" altLang="en-US" b="1" dirty="0" smtClean="0"/>
              <a:t>介入文化立场彰显全球视野</a:t>
            </a:r>
            <a:r>
              <a:rPr lang="en-US" altLang="zh-CN" b="1" dirty="0" smtClean="0"/>
              <a:t>——</a:t>
            </a:r>
            <a:r>
              <a:rPr lang="zh-CN" altLang="en-US" sz="3000" b="1" dirty="0" smtClean="0"/>
              <a:t>以动画片</a:t>
            </a:r>
            <a:r>
              <a:rPr lang="en-US" altLang="zh-CN" sz="3000" b="1" dirty="0" smtClean="0"/>
              <a:t>《</a:t>
            </a:r>
            <a:r>
              <a:rPr lang="zh-CN" altLang="en-US" sz="3000" b="1" dirty="0" smtClean="0"/>
              <a:t>狮子王</a:t>
            </a:r>
            <a:r>
              <a:rPr lang="en-US" altLang="zh-CN" sz="3000" b="1" dirty="0" smtClean="0"/>
              <a:t>》</a:t>
            </a:r>
            <a:r>
              <a:rPr lang="zh-CN" altLang="en-US" sz="3000" b="1" dirty="0" smtClean="0"/>
              <a:t>文化解读为例</a:t>
            </a:r>
            <a:r>
              <a:rPr lang="zh-CN" altLang="en-US" b="1" dirty="0" smtClean="0"/>
              <a:t/>
            </a:r>
            <a:br>
              <a:rPr lang="zh-CN" altLang="en-US" b="1" dirty="0" smtClean="0"/>
            </a:br>
            <a:r>
              <a:rPr lang="zh-CN" altLang="en-US" b="1" dirty="0" smtClean="0"/>
              <a:t>寻找本土历史名人的文学印迹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婉约女词人的“刚”与“柔”</a:t>
            </a:r>
            <a:endParaRPr lang="zh-CN" altLang="en-US" b="1" dirty="0"/>
          </a:p>
        </p:txBody>
      </p:sp>
      <p:pic>
        <p:nvPicPr>
          <p:cNvPr id="4" name="图片 3" descr="微信截图_201810031037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142852"/>
            <a:ext cx="1505274" cy="2130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-1357346"/>
            <a:ext cx="8229600" cy="11430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348" y="5143512"/>
            <a:ext cx="8229600" cy="452596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928662" y="2143116"/>
            <a:ext cx="5286412" cy="1785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zh-CN" altLang="en-US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宋体"/>
                <a:ea typeface="宋体"/>
              </a:rPr>
              <a:t>怎么参与？</a:t>
            </a:r>
            <a:endParaRPr lang="zh-CN" alt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宋体"/>
              <a:ea typeface="宋体"/>
            </a:endParaRPr>
          </a:p>
        </p:txBody>
      </p:sp>
      <p:pic>
        <p:nvPicPr>
          <p:cNvPr id="1029" name="Picture 5" descr="https://timgsa.baidu.com/timg?image&amp;quality=80&amp;size=b9999_10000&amp;sec=1538584237915&amp;di=40d089d50ed972513e67a0fe4c20a807&amp;imgtype=0&amp;src=http%3A%2F%2Fpic.90sjimg.com%2Fdesign%2F00%2F58%2F41%2F78%2F58fb1e71df0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571480"/>
            <a:ext cx="2857519" cy="3395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4.tooopen.com/images/20130925/sy_41888175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99447" y="0"/>
            <a:ext cx="10043447" cy="8001032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教学提示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zh-CN" altLang="en-US" b="1" dirty="0" smtClean="0"/>
              <a:t>  （</a:t>
            </a:r>
            <a:r>
              <a:rPr lang="en-US" b="1" dirty="0" smtClean="0"/>
              <a:t>1</a:t>
            </a:r>
            <a:r>
              <a:rPr lang="zh-CN" altLang="en-US" b="1" dirty="0" smtClean="0"/>
              <a:t>）</a:t>
            </a:r>
            <a:r>
              <a:rPr lang="zh-CN" altLang="en-US" b="1" dirty="0" smtClean="0">
                <a:solidFill>
                  <a:srgbClr val="FF0000"/>
                </a:solidFill>
              </a:rPr>
              <a:t>以参与性、体验性、探究性的语文学习活动为主，</a:t>
            </a:r>
            <a:r>
              <a:rPr lang="zh-CN" altLang="en-US" b="1" dirty="0" smtClean="0"/>
              <a:t>增强课程内容与学生成长的联系，通过开放式学习，引号学生积极参与当代文化生活；</a:t>
            </a:r>
            <a:r>
              <a:rPr lang="zh-CN" altLang="en-US" b="1" dirty="0" smtClean="0">
                <a:solidFill>
                  <a:srgbClr val="FF0000"/>
                </a:solidFill>
              </a:rPr>
              <a:t>注意调查访问与书面学习相结合，现状调查与比较</a:t>
            </a:r>
            <a:r>
              <a:rPr lang="zh-CN" altLang="en-US" b="1" dirty="0" smtClean="0">
                <a:solidFill>
                  <a:srgbClr val="FF0000"/>
                </a:solidFill>
              </a:rPr>
              <a:t>研究</a:t>
            </a:r>
            <a:r>
              <a:rPr lang="zh-CN" altLang="en-US" b="1" dirty="0" smtClean="0">
                <a:solidFill>
                  <a:srgbClr val="FF0000"/>
                </a:solidFill>
              </a:rPr>
              <a:t>相</a:t>
            </a:r>
            <a:r>
              <a:rPr lang="zh-CN" altLang="en-US" b="1" dirty="0" smtClean="0">
                <a:solidFill>
                  <a:srgbClr val="FF0000"/>
                </a:solidFill>
              </a:rPr>
              <a:t>结合</a:t>
            </a:r>
            <a:r>
              <a:rPr lang="zh-CN" altLang="en-US" b="1" dirty="0" smtClean="0">
                <a:solidFill>
                  <a:srgbClr val="FF0000"/>
                </a:solidFill>
              </a:rPr>
              <a:t>，分析研究与参与传播建设相结合</a:t>
            </a:r>
            <a:r>
              <a:rPr lang="zh-CN" altLang="en-US" b="1" dirty="0" smtClean="0"/>
              <a:t>，提高学生语文综合运用的能力。</a:t>
            </a:r>
          </a:p>
          <a:p>
            <a:pPr>
              <a:buNone/>
            </a:pPr>
            <a:r>
              <a:rPr lang="zh-CN" altLang="en-US" b="1" dirty="0" smtClean="0"/>
              <a:t>   （</a:t>
            </a:r>
            <a:r>
              <a:rPr lang="en-US" b="1" dirty="0" smtClean="0"/>
              <a:t>2</a:t>
            </a:r>
            <a:r>
              <a:rPr lang="zh-CN" altLang="en-US" b="1" dirty="0" smtClean="0"/>
              <a:t>）引导学生自主创建各类社团，开展各类语文学习活动，如</a:t>
            </a:r>
            <a:r>
              <a:rPr lang="zh-CN" altLang="en-US" b="1" dirty="0" smtClean="0">
                <a:solidFill>
                  <a:srgbClr val="FF0000"/>
                </a:solidFill>
              </a:rPr>
              <a:t>读书交流、习作分享、论辩演说、诗歌朗诵、戏剧表演</a:t>
            </a:r>
            <a:r>
              <a:rPr lang="zh-CN" altLang="en-US" b="1" dirty="0" smtClean="0"/>
              <a:t>等。</a:t>
            </a:r>
          </a:p>
          <a:p>
            <a:pPr>
              <a:buNone/>
            </a:pPr>
            <a:r>
              <a:rPr lang="zh-CN" altLang="en-US" b="1" dirty="0" smtClean="0"/>
              <a:t>    （</a:t>
            </a:r>
            <a:r>
              <a:rPr lang="en-US" b="1" dirty="0" smtClean="0"/>
              <a:t>3</a:t>
            </a:r>
            <a:r>
              <a:rPr lang="zh-CN" altLang="en-US" b="1" dirty="0" smtClean="0"/>
              <a:t>）利用家庭资源以及学校图书馆、校史馆、档案馆等，</a:t>
            </a:r>
            <a:r>
              <a:rPr lang="zh-CN" altLang="en-US" b="1" dirty="0" smtClean="0">
                <a:solidFill>
                  <a:srgbClr val="FF0000"/>
                </a:solidFill>
              </a:rPr>
              <a:t>研究社会生活中的文化现象</a:t>
            </a:r>
            <a:r>
              <a:rPr lang="zh-CN" altLang="en-US" b="1" dirty="0" smtClean="0"/>
              <a:t>；利用图书馆、博物馆、纪念馆、文化馆、美术馆、音乐厅、影剧院、名人故居、革命遗址、名胜古迹，以及其他文化遗产等，</a:t>
            </a:r>
            <a:r>
              <a:rPr lang="zh-CN" altLang="en-US" b="1" dirty="0" smtClean="0">
                <a:solidFill>
                  <a:srgbClr val="FF0000"/>
                </a:solidFill>
              </a:rPr>
              <a:t>通过实地考察，深化对某一文化现象的认识。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1472" y="1571612"/>
            <a:ext cx="7772400" cy="2386028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热门</a:t>
            </a:r>
            <a:r>
              <a:rPr lang="zh-CN" altLang="en-US" b="1" dirty="0"/>
              <a:t>电影的评价与</a:t>
            </a:r>
            <a:r>
              <a:rPr lang="zh-CN" altLang="en-US" b="1" dirty="0" smtClean="0"/>
              <a:t>交流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4348" y="714356"/>
            <a:ext cx="3571900" cy="857256"/>
          </a:xfrm>
          <a:ln w="19050" cmpd="thickThin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zh-CN" altLang="en-US" sz="5400" b="1" dirty="0" smtClean="0">
                <a:ln cmpd="thickThin"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>参考</a:t>
            </a:r>
            <a:r>
              <a:rPr lang="zh-CN" altLang="en-US" sz="5400" b="1" dirty="0" smtClean="0">
                <a:ln cmpd="thickThin"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>案例</a:t>
            </a:r>
            <a:endParaRPr lang="zh-CN" altLang="en-US" sz="5400" b="1" dirty="0">
              <a:ln cmpd="thickThin">
                <a:solidFill>
                  <a:schemeClr val="tx1"/>
                </a:solidFill>
              </a:ln>
              <a:solidFill>
                <a:srgbClr val="0033CC"/>
              </a:solidFill>
            </a:endParaRPr>
          </a:p>
        </p:txBody>
      </p:sp>
      <p:pic>
        <p:nvPicPr>
          <p:cNvPr id="4" name="图片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857628"/>
            <a:ext cx="3330908" cy="2426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-785842"/>
            <a:ext cx="8229600" cy="11430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857232"/>
            <a:ext cx="8329642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b="1" dirty="0" smtClean="0"/>
              <a:t>  （一）</a:t>
            </a:r>
            <a:r>
              <a:rPr lang="zh-CN" altLang="en-US" b="1" dirty="0"/>
              <a:t>学习情境</a:t>
            </a:r>
          </a:p>
          <a:p>
            <a:pPr>
              <a:buNone/>
            </a:pPr>
            <a:r>
              <a:rPr lang="zh-CN" altLang="en-US" b="1" dirty="0" smtClean="0"/>
              <a:t>    近年来</a:t>
            </a:r>
            <a:r>
              <a:rPr lang="zh-CN" altLang="en-US" b="1" dirty="0"/>
              <a:t>，</a:t>
            </a:r>
            <a:r>
              <a:rPr lang="en-US" altLang="zh-CN" b="1" dirty="0"/>
              <a:t>《</a:t>
            </a:r>
            <a:r>
              <a:rPr lang="zh-CN" altLang="en-US" b="1" dirty="0"/>
              <a:t>二十二</a:t>
            </a:r>
            <a:r>
              <a:rPr lang="en-US" altLang="zh-CN" b="1" dirty="0"/>
              <a:t>》《</a:t>
            </a:r>
            <a:r>
              <a:rPr lang="zh-CN" altLang="en-US" b="1" dirty="0"/>
              <a:t>战</a:t>
            </a:r>
            <a:r>
              <a:rPr lang="zh-CN" altLang="en-US" b="1" dirty="0" smtClean="0"/>
              <a:t>狼</a:t>
            </a:r>
            <a:r>
              <a:rPr lang="en-US" altLang="zh-CN" b="1" dirty="0" smtClean="0"/>
              <a:t>Ⅱ》《</a:t>
            </a:r>
            <a:r>
              <a:rPr lang="zh-CN" altLang="en-US" b="1" dirty="0"/>
              <a:t>红海行动</a:t>
            </a:r>
            <a:r>
              <a:rPr lang="en-US" altLang="zh-CN" b="1" dirty="0" smtClean="0"/>
              <a:t>》《</a:t>
            </a:r>
            <a:r>
              <a:rPr lang="zh-CN" altLang="en-US" b="1" dirty="0" smtClean="0"/>
              <a:t>我不是药神</a:t>
            </a:r>
            <a:r>
              <a:rPr lang="en-US" altLang="zh-CN" b="1" dirty="0" smtClean="0"/>
              <a:t>》《</a:t>
            </a:r>
            <a:r>
              <a:rPr lang="zh-CN" altLang="en-US" b="1" dirty="0" smtClean="0"/>
              <a:t>影</a:t>
            </a:r>
            <a:r>
              <a:rPr lang="en-US" altLang="zh-CN" b="1" dirty="0" smtClean="0"/>
              <a:t>》《</a:t>
            </a:r>
            <a:r>
              <a:rPr lang="zh-CN" altLang="en-US" b="1" dirty="0" smtClean="0"/>
              <a:t>摔跤吧</a:t>
            </a:r>
            <a:r>
              <a:rPr lang="zh-CN" altLang="en-US" b="1" dirty="0" smtClean="0"/>
              <a:t>！</a:t>
            </a:r>
            <a:r>
              <a:rPr lang="zh-CN" altLang="en-US" b="1" dirty="0" smtClean="0"/>
              <a:t>爸爸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等电影</a:t>
            </a:r>
            <a:r>
              <a:rPr lang="zh-CN" altLang="en-US" b="1" dirty="0"/>
              <a:t>由于超高票房或观影讨论人数激增，而且</a:t>
            </a:r>
            <a:r>
              <a:rPr lang="zh-CN" altLang="en-US" b="1" dirty="0" smtClean="0"/>
              <a:t>在价值观</a:t>
            </a:r>
            <a:r>
              <a:rPr lang="zh-CN" altLang="en-US" b="1" dirty="0"/>
              <a:t>等各方面影响大众很长一段时间，被称为热门电影。热门电影常常带来年度热词，引领社会文化潮流，影响大众日常生活和审美趣味。思考热门电影背后的文化问题，参与社交媒体</a:t>
            </a:r>
            <a:r>
              <a:rPr lang="zh-CN" altLang="en-US" b="1" dirty="0" smtClean="0"/>
              <a:t>讨论。</a:t>
            </a:r>
            <a:endParaRPr lang="zh-CN" altLang="en-US" b="1" dirty="0"/>
          </a:p>
          <a:p>
            <a:endParaRPr lang="zh-CN" altLang="en-US" b="1" dirty="0"/>
          </a:p>
        </p:txBody>
      </p:sp>
      <p:pic>
        <p:nvPicPr>
          <p:cNvPr id="5" name="图片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5072074"/>
            <a:ext cx="1863567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-785842"/>
            <a:ext cx="8229600" cy="11430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785794"/>
            <a:ext cx="840108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b="1" dirty="0" smtClean="0"/>
              <a:t>（二）</a:t>
            </a:r>
            <a:r>
              <a:rPr lang="zh-CN" altLang="en-US" b="1" dirty="0"/>
              <a:t>学习目标</a:t>
            </a:r>
          </a:p>
          <a:p>
            <a:pPr>
              <a:buNone/>
            </a:pPr>
            <a:r>
              <a:rPr lang="en-US" b="1" dirty="0" smtClean="0"/>
              <a:t>  1</a:t>
            </a:r>
            <a:r>
              <a:rPr lang="en-US" b="1" dirty="0"/>
              <a:t>.</a:t>
            </a:r>
            <a:r>
              <a:rPr lang="zh-CN" altLang="en-US" b="1" dirty="0"/>
              <a:t>选择文化热点作为研究对象，自主梳理资料，聚焦并确定问题，所提问题有现实针对性和文化比较视野。</a:t>
            </a:r>
          </a:p>
          <a:p>
            <a:pPr>
              <a:buNone/>
            </a:pPr>
            <a:r>
              <a:rPr lang="en-US" b="1" dirty="0" smtClean="0"/>
              <a:t>   2</a:t>
            </a:r>
            <a:r>
              <a:rPr lang="en-US" b="1" dirty="0"/>
              <a:t>.</a:t>
            </a:r>
            <a:r>
              <a:rPr lang="zh-CN" altLang="en-US" b="1" dirty="0"/>
              <a:t>建设学习共同体，展开专题研讨，能深刻认识和阐释热门电影背后的各种文化现象。</a:t>
            </a:r>
          </a:p>
          <a:p>
            <a:pPr>
              <a:buNone/>
            </a:pPr>
            <a:r>
              <a:rPr lang="en-US" b="1" dirty="0" smtClean="0"/>
              <a:t>   3</a:t>
            </a:r>
            <a:r>
              <a:rPr lang="en-US" b="1" dirty="0"/>
              <a:t>.</a:t>
            </a:r>
            <a:r>
              <a:rPr lang="zh-CN" altLang="en-US" b="1" dirty="0"/>
              <a:t>用合适的语言文字参与社交媒体的讨论，学会负责任的表达，养成关注当代文化热点的习惯，能积极参与当代文化生活。</a:t>
            </a:r>
          </a:p>
          <a:p>
            <a:endParaRPr lang="zh-CN" altLang="en-US" b="1" dirty="0"/>
          </a:p>
        </p:txBody>
      </p:sp>
      <p:pic>
        <p:nvPicPr>
          <p:cNvPr id="4" name="图片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5286388"/>
            <a:ext cx="1357322" cy="988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-571500"/>
            <a:ext cx="8229600" cy="11430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78579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CN" altLang="en-US" b="1" dirty="0" smtClean="0"/>
              <a:t>（三）</a:t>
            </a:r>
            <a:r>
              <a:rPr lang="zh-CN" altLang="en-US" b="1" dirty="0"/>
              <a:t>学习内容</a:t>
            </a:r>
          </a:p>
          <a:p>
            <a:pPr>
              <a:buNone/>
            </a:pPr>
            <a:r>
              <a:rPr lang="en-US" b="1" dirty="0" smtClean="0"/>
              <a:t>  1</a:t>
            </a:r>
            <a:r>
              <a:rPr lang="en-US" b="1" dirty="0"/>
              <a:t>.</a:t>
            </a:r>
            <a:r>
              <a:rPr lang="zh-CN" altLang="en-US" b="1" dirty="0"/>
              <a:t>阅读与鉴赏：观看热门电影，寻找文化切入点，阅读相关资料。</a:t>
            </a:r>
          </a:p>
          <a:p>
            <a:pPr>
              <a:buNone/>
            </a:pPr>
            <a:r>
              <a:rPr lang="en-US" b="1" dirty="0" smtClean="0"/>
              <a:t>  2</a:t>
            </a:r>
            <a:r>
              <a:rPr lang="en-US" b="1" dirty="0"/>
              <a:t>.</a:t>
            </a:r>
            <a:r>
              <a:rPr lang="zh-CN" altLang="en-US" b="1" dirty="0"/>
              <a:t>表达与交流：就热门电影背后的文化展开讨论，能写评论、分析短文。</a:t>
            </a:r>
          </a:p>
          <a:p>
            <a:pPr>
              <a:buNone/>
            </a:pPr>
            <a:r>
              <a:rPr lang="en-US" b="1" dirty="0" smtClean="0"/>
              <a:t>  3</a:t>
            </a:r>
            <a:r>
              <a:rPr lang="en-US" b="1" dirty="0"/>
              <a:t>.</a:t>
            </a:r>
            <a:r>
              <a:rPr lang="zh-CN" altLang="en-US" b="1" dirty="0"/>
              <a:t>梳理、探究与综合实践：围绕文化专题梳理资料，在社交媒体上与网友互动。</a:t>
            </a:r>
          </a:p>
          <a:p>
            <a:endParaRPr lang="zh-CN" altLang="en-US" b="1" dirty="0"/>
          </a:p>
        </p:txBody>
      </p:sp>
      <p:pic>
        <p:nvPicPr>
          <p:cNvPr id="4" name="图片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972513"/>
            <a:ext cx="2000264" cy="1456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（四）学习活动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928670"/>
            <a:ext cx="8572560" cy="5143536"/>
          </a:xfrm>
        </p:spPr>
        <p:txBody>
          <a:bodyPr>
            <a:normAutofit lnSpcReduction="10000"/>
          </a:bodyPr>
          <a:lstStyle/>
          <a:p>
            <a:r>
              <a:rPr lang="zh-CN" altLang="en-US" b="1" dirty="0" smtClean="0">
                <a:solidFill>
                  <a:srgbClr val="0033CC"/>
                </a:solidFill>
              </a:rPr>
              <a:t>活动</a:t>
            </a:r>
            <a:r>
              <a:rPr lang="en-US" b="1" dirty="0">
                <a:solidFill>
                  <a:srgbClr val="0033CC"/>
                </a:solidFill>
              </a:rPr>
              <a:t>1</a:t>
            </a:r>
            <a:r>
              <a:rPr lang="zh-CN" altLang="en-US" b="1" dirty="0" smtClean="0">
                <a:solidFill>
                  <a:srgbClr val="0033CC"/>
                </a:solidFill>
              </a:rPr>
              <a:t>：带着思考观摩电影</a:t>
            </a:r>
            <a:endParaRPr lang="zh-CN" altLang="en-US" b="1" dirty="0">
              <a:solidFill>
                <a:srgbClr val="0033CC"/>
              </a:solidFill>
            </a:endParaRPr>
          </a:p>
          <a:p>
            <a:r>
              <a:rPr lang="en-US" b="1" dirty="0"/>
              <a:t>1.</a:t>
            </a:r>
            <a:r>
              <a:rPr lang="zh-CN" altLang="en-US" b="1" dirty="0"/>
              <a:t>商定观摩的电影。由教师推荐，学生投票挑选出一部热门电影。</a:t>
            </a:r>
          </a:p>
          <a:p>
            <a:r>
              <a:rPr lang="en-US" b="1" dirty="0"/>
              <a:t>2.</a:t>
            </a:r>
            <a:r>
              <a:rPr lang="zh-CN" altLang="en-US" b="1" dirty="0"/>
              <a:t>观摩电影，阅读影评。学生利空课余时间自行观摩。学校也可以利用现有条件组织集中观看。观摩后，学生上网阅读各类影评，将影评中涉及的文化问题记录下来。</a:t>
            </a:r>
          </a:p>
          <a:p>
            <a:r>
              <a:rPr lang="en-US" b="1" dirty="0"/>
              <a:t>3.</a:t>
            </a:r>
            <a:r>
              <a:rPr lang="zh-CN" altLang="en-US" b="1" dirty="0"/>
              <a:t>聚焦文化问题。学生在纸</a:t>
            </a:r>
            <a:r>
              <a:rPr lang="zh-CN" altLang="en-US" b="1" dirty="0" smtClean="0"/>
              <a:t>上书面列出自己</a:t>
            </a:r>
            <a:r>
              <a:rPr lang="zh-CN" altLang="en-US" b="1" dirty="0"/>
              <a:t>想到的文化问题和记录的问题，根据问题的质量选出一个最有价值的问题。</a:t>
            </a:r>
          </a:p>
          <a:p>
            <a:endParaRPr lang="zh-CN" altLang="en-US" b="1" dirty="0"/>
          </a:p>
        </p:txBody>
      </p:sp>
      <p:pic>
        <p:nvPicPr>
          <p:cNvPr id="4" name="图片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5357826"/>
            <a:ext cx="1667399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-857280"/>
            <a:ext cx="8229600" cy="1143000"/>
          </a:xfrm>
        </p:spPr>
        <p:txBody>
          <a:bodyPr>
            <a:normAutofit/>
          </a:bodyPr>
          <a:lstStyle/>
          <a:p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71504"/>
          </a:xfrm>
        </p:spPr>
        <p:txBody>
          <a:bodyPr>
            <a:normAutofit lnSpcReduction="10000"/>
          </a:bodyPr>
          <a:lstStyle/>
          <a:p>
            <a:r>
              <a:rPr lang="zh-CN" altLang="en-US" b="1" dirty="0">
                <a:solidFill>
                  <a:srgbClr val="0033CC"/>
                </a:solidFill>
              </a:rPr>
              <a:t>活动</a:t>
            </a:r>
            <a:r>
              <a:rPr lang="en-US" b="1" dirty="0" smtClean="0">
                <a:solidFill>
                  <a:srgbClr val="0033CC"/>
                </a:solidFill>
              </a:rPr>
              <a:t>1</a:t>
            </a:r>
            <a:r>
              <a:rPr lang="zh-CN" altLang="en-US" b="1" dirty="0" smtClean="0">
                <a:solidFill>
                  <a:srgbClr val="0033CC"/>
                </a:solidFill>
              </a:rPr>
              <a:t>评价</a:t>
            </a:r>
            <a:r>
              <a:rPr lang="zh-CN" altLang="en-US" b="1" dirty="0" smtClean="0">
                <a:solidFill>
                  <a:srgbClr val="0033CC"/>
                </a:solidFill>
              </a:rPr>
              <a:t>：</a:t>
            </a:r>
            <a:r>
              <a:rPr lang="zh-CN" altLang="en-US" b="1" dirty="0" smtClean="0">
                <a:solidFill>
                  <a:srgbClr val="0033CC"/>
                </a:solidFill>
              </a:rPr>
              <a:t>带着思考观摩电影</a:t>
            </a:r>
            <a:endParaRPr lang="zh-CN" altLang="en-US" dirty="0">
              <a:solidFill>
                <a:srgbClr val="0033CC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57158" y="1214422"/>
          <a:ext cx="8215370" cy="4572032"/>
        </p:xfrm>
        <a:graphic>
          <a:graphicData uri="http://schemas.openxmlformats.org/drawingml/2006/table">
            <a:tbl>
              <a:tblPr/>
              <a:tblGrid>
                <a:gridCol w="841437"/>
                <a:gridCol w="1944645"/>
                <a:gridCol w="4897401"/>
                <a:gridCol w="531887"/>
              </a:tblGrid>
              <a:tr h="28575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/>
                          <a:ea typeface="宋体"/>
                          <a:cs typeface="Times New Roman"/>
                        </a:rPr>
                        <a:t>问题质量评价表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/>
                          <a:ea typeface="宋体"/>
                          <a:cs typeface="Times New Roman"/>
                        </a:rPr>
                        <a:t>级别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/>
                          <a:ea typeface="宋体"/>
                          <a:cs typeface="Times New Roman"/>
                        </a:rPr>
                        <a:t>问题层次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/>
                          <a:ea typeface="宋体"/>
                          <a:cs typeface="Times New Roman"/>
                        </a:rPr>
                        <a:t>问题举例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Calibri"/>
                          <a:ea typeface="宋体"/>
                          <a:cs typeface="Times New Roman"/>
                        </a:rPr>
                        <a:t>等第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/>
                          <a:ea typeface="宋体"/>
                          <a:cs typeface="Times New Roman"/>
                        </a:rPr>
                        <a:t>初级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/>
                          <a:ea typeface="宋体"/>
                          <a:cs typeface="Times New Roman"/>
                        </a:rPr>
                        <a:t>识记性问题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/>
                          <a:ea typeface="宋体"/>
                          <a:cs typeface="Times New Roman"/>
                        </a:rPr>
                        <a:t>《智取威虎山》中的东北黑话都是什么意思？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/>
                          <a:ea typeface="宋体"/>
                          <a:cs typeface="Times New Roman"/>
                        </a:rPr>
                        <a:t>不及格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Calibri"/>
                          <a:ea typeface="宋体"/>
                          <a:cs typeface="Times New Roman"/>
                        </a:rPr>
                        <a:t>理解性问题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Calibri"/>
                          <a:ea typeface="宋体"/>
                          <a:cs typeface="Times New Roman"/>
                        </a:rPr>
                        <a:t>《二十二》中提到的“慰安妇制度”出现背景是什么？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/>
                          <a:ea typeface="宋体"/>
                          <a:cs typeface="Times New Roman"/>
                        </a:rPr>
                        <a:t>及格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Calibri"/>
                          <a:ea typeface="宋体"/>
                          <a:cs typeface="Times New Roman"/>
                        </a:rPr>
                        <a:t>应用性问题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Calibri"/>
                          <a:ea typeface="宋体"/>
                          <a:cs typeface="Times New Roman"/>
                        </a:rPr>
                        <a:t>《中国合伙人》中“撒钱”的镜头符合中国人的金钱观吗？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/>
                          <a:ea typeface="宋体"/>
                          <a:cs typeface="Times New Roman"/>
                        </a:rPr>
                        <a:t>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/>
                          <a:ea typeface="宋体"/>
                          <a:cs typeface="Times New Roman"/>
                        </a:rPr>
                        <a:t>高级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Calibri"/>
                          <a:ea typeface="宋体"/>
                          <a:cs typeface="Times New Roman"/>
                        </a:rPr>
                        <a:t>分析性问题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Calibri"/>
                          <a:ea typeface="宋体"/>
                          <a:cs typeface="Times New Roman"/>
                        </a:rPr>
                        <a:t>怎么看待《中国合伙人》里“不要和最好的伙伴开公司”这句台词？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/>
                          <a:ea typeface="宋体"/>
                          <a:cs typeface="Times New Roman"/>
                        </a:rPr>
                        <a:t>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Calibri"/>
                          <a:ea typeface="宋体"/>
                          <a:cs typeface="Times New Roman"/>
                        </a:rPr>
                        <a:t>综合性问题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Calibri"/>
                          <a:ea typeface="宋体"/>
                          <a:cs typeface="Times New Roman"/>
                        </a:rPr>
                        <a:t>《摔跤吧爸爸》热映代表印度女权主义的兴起吗？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/>
                          <a:ea typeface="宋体"/>
                          <a:cs typeface="Times New Roman"/>
                        </a:rPr>
                        <a:t>优</a:t>
                      </a: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+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Calibri"/>
                          <a:ea typeface="宋体"/>
                          <a:cs typeface="Times New Roman"/>
                        </a:rPr>
                        <a:t>评价性问题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Calibri"/>
                          <a:ea typeface="宋体"/>
                          <a:cs typeface="Times New Roman"/>
                        </a:rPr>
                        <a:t>透过《战狼</a:t>
                      </a:r>
                      <a:r>
                        <a:rPr lang="en-US" sz="1800" b="1" kern="100">
                          <a:latin typeface="Calibri"/>
                          <a:ea typeface="宋体"/>
                          <a:cs typeface="Times New Roman"/>
                        </a:rPr>
                        <a:t>II</a:t>
                      </a:r>
                      <a:r>
                        <a:rPr lang="zh-CN" sz="1800" b="1" kern="100">
                          <a:latin typeface="Calibri"/>
                          <a:ea typeface="宋体"/>
                          <a:cs typeface="Times New Roman"/>
                        </a:rPr>
                        <a:t>》，如何看待中西方对“国家”的不同理解？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/>
                          <a:ea typeface="宋体"/>
                          <a:cs typeface="Times New Roman"/>
                        </a:rPr>
                        <a:t>优</a:t>
                      </a: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++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图片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181667"/>
            <a:ext cx="1214446" cy="88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-1143000"/>
            <a:ext cx="8229600" cy="11430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500042"/>
            <a:ext cx="8572560" cy="6357958"/>
          </a:xfrm>
        </p:spPr>
        <p:txBody>
          <a:bodyPr>
            <a:normAutofit fontScale="92500"/>
          </a:bodyPr>
          <a:lstStyle/>
          <a:p>
            <a:r>
              <a:rPr lang="zh-CN" altLang="en-US" b="1" dirty="0">
                <a:solidFill>
                  <a:srgbClr val="0033CC"/>
                </a:solidFill>
              </a:rPr>
              <a:t>活动</a:t>
            </a:r>
            <a:r>
              <a:rPr lang="en-US" b="1" dirty="0">
                <a:solidFill>
                  <a:srgbClr val="0033CC"/>
                </a:solidFill>
              </a:rPr>
              <a:t>2</a:t>
            </a:r>
            <a:r>
              <a:rPr lang="zh-CN" altLang="en-US" b="1" dirty="0">
                <a:solidFill>
                  <a:srgbClr val="0033CC"/>
                </a:solidFill>
              </a:rPr>
              <a:t>：热门电影冷思考</a:t>
            </a:r>
            <a:endParaRPr lang="zh-CN" altLang="en-US" dirty="0">
              <a:solidFill>
                <a:srgbClr val="0033CC"/>
              </a:solidFill>
            </a:endParaRPr>
          </a:p>
          <a:p>
            <a:r>
              <a:rPr lang="en-US" b="1" dirty="0"/>
              <a:t>1.</a:t>
            </a:r>
            <a:r>
              <a:rPr lang="zh-CN" altLang="en-US" b="1" dirty="0"/>
              <a:t>梳理相关资料。建立热门电影研究小组，确定研究问题，围绕问题收集和梳理资料。</a:t>
            </a:r>
          </a:p>
          <a:p>
            <a:r>
              <a:rPr lang="en-US" b="1" dirty="0"/>
              <a:t>2.</a:t>
            </a:r>
            <a:r>
              <a:rPr lang="zh-CN" altLang="en-US" b="1" dirty="0"/>
              <a:t>开展问题讨论。组织研讨辩论会，教师引导学生进行比较、分析并合理归因。发言人需要撰写发言提纲，并依次演讲。当出现不同意见时，主席将组织双方进行</a:t>
            </a:r>
            <a:r>
              <a:rPr lang="en-US" b="1" dirty="0"/>
              <a:t>4</a:t>
            </a:r>
            <a:r>
              <a:rPr lang="zh-CN" altLang="en-US" b="1" dirty="0"/>
              <a:t>分钟以内的辩论，书记员做好记录。</a:t>
            </a:r>
          </a:p>
          <a:p>
            <a:r>
              <a:rPr lang="en-US" b="1" dirty="0"/>
              <a:t>3.</a:t>
            </a:r>
            <a:r>
              <a:rPr lang="zh-CN" altLang="en-US" b="1" dirty="0"/>
              <a:t>撰写讨论小结。选择一个文化问题，撰写一篇</a:t>
            </a:r>
            <a:r>
              <a:rPr lang="en-US" b="1" dirty="0"/>
              <a:t>1000</a:t>
            </a:r>
            <a:r>
              <a:rPr lang="zh-CN" altLang="en-US" b="1" dirty="0"/>
              <a:t>字以上的小结。内容包括文化背景介绍，核心问题相关概念的界定，对该问题的已有研究成果，问题研究遵循的原则和方法，对问题的核心观点，佐证观点的数据和事例等</a:t>
            </a:r>
            <a:r>
              <a:rPr lang="zh-CN" altLang="en-US" b="1" dirty="0" smtClean="0"/>
              <a:t>。</a:t>
            </a:r>
            <a:endParaRPr lang="zh-CN" altLang="en-US" b="1" dirty="0"/>
          </a:p>
        </p:txBody>
      </p:sp>
      <p:pic>
        <p:nvPicPr>
          <p:cNvPr id="4" name="图片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3" y="167592"/>
            <a:ext cx="1143008" cy="832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="" xmlns:a16="http://schemas.microsoft.com/office/drawing/2014/main" id="{779F1F6A-1491-45DA-873B-C52006EEAF8B}"/>
              </a:ext>
            </a:extLst>
          </p:cNvPr>
          <p:cNvGraphicFramePr>
            <a:graphicFrameLocks noGrp="1"/>
          </p:cNvGraphicFramePr>
          <p:nvPr/>
        </p:nvGraphicFramePr>
        <p:xfrm>
          <a:off x="0" y="620713"/>
          <a:ext cx="9108505" cy="6298983"/>
        </p:xfrm>
        <a:graphic>
          <a:graphicData uri="http://schemas.openxmlformats.org/drawingml/2006/table">
            <a:tbl>
              <a:tblPr firstRow="1" firstCol="1" bandRow="1"/>
              <a:tblGrid>
                <a:gridCol w="2928926">
                  <a:extLst>
                    <a:ext uri="{9D8B030D-6E8A-4147-A177-3AD203B41FA5}">
                      <a16:colId xmlns="" xmlns:a16="http://schemas.microsoft.com/office/drawing/2014/main" val="2342651280"/>
                    </a:ext>
                  </a:extLst>
                </a:gridCol>
                <a:gridCol w="2847199">
                  <a:extLst>
                    <a:ext uri="{9D8B030D-6E8A-4147-A177-3AD203B41FA5}">
                      <a16:colId xmlns="" xmlns:a16="http://schemas.microsoft.com/office/drawing/2014/main" val="2424762340"/>
                    </a:ext>
                  </a:extLst>
                </a:gridCol>
                <a:gridCol w="351871">
                  <a:extLst>
                    <a:ext uri="{9D8B030D-6E8A-4147-A177-3AD203B41FA5}">
                      <a16:colId xmlns="" xmlns:a16="http://schemas.microsoft.com/office/drawing/2014/main" val="2129678756"/>
                    </a:ext>
                  </a:extLst>
                </a:gridCol>
                <a:gridCol w="2980509">
                  <a:extLst>
                    <a:ext uri="{9D8B030D-6E8A-4147-A177-3AD203B41FA5}">
                      <a16:colId xmlns="" xmlns:a16="http://schemas.microsoft.com/office/drawing/2014/main" val="142218316"/>
                    </a:ext>
                  </a:extLst>
                </a:gridCol>
              </a:tblGrid>
              <a:tr h="366251">
                <a:tc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必修（</a:t>
                      </a:r>
                      <a:r>
                        <a:rPr lang="en-US" sz="2000" b="1" baseline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r>
                        <a:rPr lang="zh-CN" sz="2000" b="1" baseline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sz="2000" b="1" baseline="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选择性必修（</a:t>
                      </a:r>
                      <a:r>
                        <a:rPr lang="en-US" sz="2000" b="1" baseline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r>
                        <a:rPr lang="zh-CN" sz="2000" b="1" baseline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sz="2000" b="1" baseline="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endParaRPr lang="zh-CN" sz="2000" baseline="0"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选修（任选）</a:t>
                      </a:r>
                      <a:endParaRPr lang="zh-CN" sz="2000" b="1" baseline="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6555258"/>
                  </a:ext>
                </a:extLst>
              </a:tr>
              <a:tr h="634332">
                <a:tc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整本书阅读与研讨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</a:t>
                      </a: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alt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</a:t>
                      </a: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课时</a:t>
                      </a: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zh-CN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（整本书阅读与研讨、</a:t>
                      </a:r>
                      <a:r>
                        <a:rPr lang="zh-CN" sz="24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当代文化参与</a:t>
                      </a:r>
                      <a:r>
                        <a:rPr lang="zh-CN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、跨媒介阅读与交流在选择性必修和选修阶段不设学分，穿插在其他学习任务群中）</a:t>
                      </a:r>
                      <a:endParaRPr lang="zh-CN" sz="2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944486314"/>
                  </a:ext>
                </a:extLst>
              </a:tr>
              <a:tr h="634332">
                <a:tc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当代文化参与</a:t>
                      </a:r>
                      <a:endParaRPr lang="zh-CN" sz="2000" b="1" baseline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0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0.5</a:t>
                      </a:r>
                      <a:r>
                        <a:rPr lang="zh-CN" sz="20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sz="2000" b="1" baseline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5646338"/>
                  </a:ext>
                </a:extLst>
              </a:tr>
              <a:tr h="634332">
                <a:tc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跨媒介阅读与交流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0.5</a:t>
                      </a: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0601761"/>
                  </a:ext>
                </a:extLst>
              </a:tr>
              <a:tr h="634332">
                <a:tc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语言积累、梳理与探究（</a:t>
                      </a:r>
                      <a:r>
                        <a:rPr lang="en-US" sz="2000" b="1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2000" b="1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sz="2000" b="1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语言积累、梳理与探究（</a:t>
                      </a:r>
                      <a:r>
                        <a:rPr lang="en-US" sz="2000" b="1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2000" b="1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sz="2000" b="1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汉字汉语专题研讨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aseline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汉字汉语</a:t>
                      </a:r>
                      <a:r>
                        <a:rPr lang="zh-CN" sz="2000" b="1" baseline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专题研讨</a:t>
                      </a:r>
                      <a:endParaRPr lang="zh-CN" sz="2000" b="1" baseline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aseline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000" baseline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sz="2000" baseline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altLang="en-US"/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39362"/>
                  </a:ext>
                </a:extLst>
              </a:tr>
              <a:tr h="634332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文学阅读与写作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2.5</a:t>
                      </a: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中华传统文化经典研习（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中华传统文化</a:t>
                      </a:r>
                      <a:r>
                        <a:rPr lang="zh-CN" altLang="en-US" sz="20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专题研讨</a:t>
                      </a:r>
                      <a:endParaRPr lang="zh-CN" altLang="en-US" sz="20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aseline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中华传统文化</a:t>
                      </a:r>
                      <a:r>
                        <a:rPr lang="zh-CN" altLang="en-US" sz="2000" b="1" kern="1200" baseline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专题研讨</a:t>
                      </a:r>
                      <a:endParaRPr lang="zh-CN" altLang="en-US" sz="2000" b="1" kern="1200" baseline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aseline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000" baseline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sz="2000" baseline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altLang="en-US"/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0739331"/>
                  </a:ext>
                </a:extLst>
              </a:tr>
              <a:tr h="337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中国革命传统作品研习（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0.5</a:t>
                      </a: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中国革命传统作品</a:t>
                      </a:r>
                      <a:r>
                        <a:rPr lang="zh-CN" altLang="en-US" sz="20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专题研讨</a:t>
                      </a:r>
                      <a:endParaRPr lang="zh-CN" altLang="en-US" sz="20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aseline="0" dirty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中国革命传统作品</a:t>
                      </a:r>
                      <a:r>
                        <a:rPr lang="zh-CN" altLang="en-US" sz="2000" b="1" kern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专题研讨</a:t>
                      </a:r>
                      <a:endParaRPr lang="zh-CN" altLang="en-US" sz="2000" b="1" kern="12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aseline="0" dirty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000" baseline="0" dirty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sz="2000" baseline="0" dirty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altLang="en-US" dirty="0"/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476682"/>
                  </a:ext>
                </a:extLst>
              </a:tr>
              <a:tr h="610093"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思辨性阅读与表达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1.5</a:t>
                      </a: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4744376"/>
                  </a:ext>
                </a:extLst>
              </a:tr>
              <a:tr h="84860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中国现当代作家作品研习（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0.5</a:t>
                      </a: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中国现当代作家作品</a:t>
                      </a:r>
                      <a:r>
                        <a:rPr lang="zh-CN" altLang="en-US" sz="20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专题研讨</a:t>
                      </a: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aseline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中国现当代作家作品</a:t>
                      </a:r>
                      <a:r>
                        <a:rPr lang="zh-CN" altLang="en-US" sz="2000" b="1" kern="1200" baseline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专题研讨</a:t>
                      </a:r>
                      <a:endParaRPr lang="zh-CN" altLang="en-US" sz="2000" b="1" kern="1200" baseline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aseline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000" baseline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sz="2000" baseline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altLang="en-US"/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9251237"/>
                  </a:ext>
                </a:extLst>
              </a:tr>
              <a:tr h="337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外国作家作品研习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跨文化专题研讨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aseline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跨文化专题研讨</a:t>
                      </a:r>
                      <a:endParaRPr lang="zh-CN" sz="2000" baseline="0"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aseline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000" baseline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sz="2000" baseline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altLang="en-US"/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1814687"/>
                  </a:ext>
                </a:extLst>
              </a:tr>
              <a:tr h="600622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实用类阅读与交流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4920934"/>
                  </a:ext>
                </a:extLst>
              </a:tr>
              <a:tr h="6343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科学与文化论著研习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学术论著</a:t>
                      </a:r>
                      <a:r>
                        <a:rPr lang="zh-CN" altLang="en-US" sz="20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专题研讨</a:t>
                      </a:r>
                      <a:endParaRPr lang="zh-CN" altLang="en-US" sz="20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aseline="0" dirty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学术论著</a:t>
                      </a:r>
                      <a:r>
                        <a:rPr lang="zh-CN" altLang="en-US" sz="2000" b="1" kern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专题研讨</a:t>
                      </a:r>
                      <a:endParaRPr lang="zh-CN" altLang="en-US" sz="2000" b="1" kern="12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ts val="2100"/>
                        </a:lnSpc>
                      </a:pPr>
                      <a:r>
                        <a:rPr lang="zh-CN" sz="2000" baseline="0" dirty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000" baseline="0" dirty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sz="2000" baseline="0" dirty="0">
                          <a:solidFill>
                            <a:srgbClr val="3E3E3E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学分）</a:t>
                      </a:r>
                      <a:endParaRPr lang="zh-CN" altLang="en-US" dirty="0"/>
                    </a:p>
                  </a:txBody>
                  <a:tcPr marL="24115" marR="24115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4343416"/>
                  </a:ext>
                </a:extLst>
              </a:tr>
            </a:tbl>
          </a:graphicData>
        </a:graphic>
      </p:graphicFrame>
      <p:sp>
        <p:nvSpPr>
          <p:cNvPr id="8236" name="文本框 5"/>
          <p:cNvSpPr txBox="1">
            <a:spLocks noChangeArrowheads="1"/>
          </p:cNvSpPr>
          <p:nvPr/>
        </p:nvSpPr>
        <p:spPr bwMode="auto">
          <a:xfrm>
            <a:off x="1547813" y="44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hlinkClick r:id="rId2" action="ppaction://hlinksldjump"/>
              </a:rPr>
              <a:t>普通高中语文课程结构及学分</a:t>
            </a:r>
            <a:endParaRPr lang="zh-CN" altLang="en-US" sz="2800" b="1" dirty="0">
              <a:solidFill>
                <a:srgbClr val="00206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28934"/>
            <a:ext cx="9144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本任务群旨在引导学生关注和参与当代文化生活，学习剖析、评价文化现象，积极参与中国特色社会主义先进文化的传播和交流，增强文化自信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0033CC"/>
                </a:solidFill>
              </a:rPr>
              <a:t>活动</a:t>
            </a:r>
            <a:r>
              <a:rPr lang="en-US" b="1" dirty="0" smtClean="0">
                <a:solidFill>
                  <a:srgbClr val="0033CC"/>
                </a:solidFill>
              </a:rPr>
              <a:t>2</a:t>
            </a:r>
            <a:r>
              <a:rPr lang="zh-CN" altLang="en-US" b="1" dirty="0" smtClean="0">
                <a:solidFill>
                  <a:srgbClr val="0033CC"/>
                </a:solidFill>
              </a:rPr>
              <a:t>评价：</a:t>
            </a:r>
            <a:r>
              <a:rPr lang="zh-CN" altLang="en-US" b="1" dirty="0">
                <a:solidFill>
                  <a:srgbClr val="0033CC"/>
                </a:solidFill>
              </a:rPr>
              <a:t>热门电影冷</a:t>
            </a:r>
            <a:r>
              <a:rPr lang="zh-CN" altLang="en-US" b="1" dirty="0" smtClean="0">
                <a:solidFill>
                  <a:srgbClr val="0033CC"/>
                </a:solidFill>
              </a:rPr>
              <a:t>思考</a:t>
            </a:r>
            <a:endParaRPr lang="zh-CN" altLang="en-US" dirty="0">
              <a:solidFill>
                <a:srgbClr val="0033CC"/>
              </a:solidFill>
            </a:endParaRPr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</p:nvPr>
        </p:nvGraphicFramePr>
        <p:xfrm>
          <a:off x="428596" y="1071547"/>
          <a:ext cx="8072493" cy="5317029"/>
        </p:xfrm>
        <a:graphic>
          <a:graphicData uri="http://schemas.openxmlformats.org/drawingml/2006/table">
            <a:tbl>
              <a:tblPr/>
              <a:tblGrid>
                <a:gridCol w="1214446"/>
                <a:gridCol w="4786346"/>
                <a:gridCol w="1071570"/>
                <a:gridCol w="1000131"/>
              </a:tblGrid>
              <a:tr h="31321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讨论小结质量评价表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7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评分要素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评分内容参考标准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Calibri"/>
                          <a:ea typeface="宋体"/>
                          <a:cs typeface="Times New Roman"/>
                        </a:rPr>
                        <a:t>等级选择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Calibri"/>
                          <a:ea typeface="宋体"/>
                          <a:cs typeface="Times New Roman"/>
                        </a:rPr>
                        <a:t>实际评分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37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选题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有明显当代参与意识，有理论和现实意义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A</a:t>
                      </a:r>
                      <a:endParaRPr 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3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有一定当代文化参与意识，有一定价值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B</a:t>
                      </a:r>
                      <a:endParaRPr 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73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有一定现实意义，但当代文化参与度不够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C</a:t>
                      </a:r>
                      <a:endParaRPr 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737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资料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资料真实全面权威有条理，反映时代动态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Calibri"/>
                          <a:ea typeface="宋体"/>
                          <a:cs typeface="Times New Roman"/>
                        </a:rPr>
                        <a:t>A</a:t>
                      </a:r>
                      <a:endParaRPr lang="zh-CN" sz="20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3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资料真实丰富有一定逻辑，较能反映现实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B</a:t>
                      </a:r>
                      <a:endParaRPr 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73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资料较充分，接近现实，但存在一定问题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C</a:t>
                      </a:r>
                      <a:endParaRPr 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737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成果与见解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理念新颖见解独到，有启发性和说服力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A</a:t>
                      </a:r>
                      <a:endParaRPr 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3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见解个性化，能逻辑自洽，实用性较好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B</a:t>
                      </a:r>
                      <a:endParaRPr 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73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成果基本科学客观，但见解较为普通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C</a:t>
                      </a:r>
                      <a:endParaRPr 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图片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214290"/>
            <a:ext cx="1071570" cy="780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-1143000"/>
            <a:ext cx="8229600" cy="11430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500042"/>
            <a:ext cx="8301038" cy="507209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zh-CN" altLang="en-US" b="1" dirty="0" smtClean="0"/>
              <a:t>    </a:t>
            </a:r>
            <a:r>
              <a:rPr lang="zh-CN" altLang="en-US" b="1" dirty="0" smtClean="0">
                <a:solidFill>
                  <a:srgbClr val="0033CC"/>
                </a:solidFill>
              </a:rPr>
              <a:t>活动</a:t>
            </a:r>
            <a:r>
              <a:rPr lang="en-US" b="1" dirty="0">
                <a:solidFill>
                  <a:srgbClr val="0033CC"/>
                </a:solidFill>
              </a:rPr>
              <a:t>3</a:t>
            </a:r>
            <a:r>
              <a:rPr lang="zh-CN" altLang="en-US" b="1" dirty="0">
                <a:solidFill>
                  <a:srgbClr val="0033CC"/>
                </a:solidFill>
              </a:rPr>
              <a:t>：头号评论员</a:t>
            </a:r>
            <a:endParaRPr lang="zh-CN" altLang="en-US" dirty="0">
              <a:solidFill>
                <a:srgbClr val="0033CC"/>
              </a:solidFill>
            </a:endParaRPr>
          </a:p>
          <a:p>
            <a:r>
              <a:rPr lang="en-US" b="1" dirty="0"/>
              <a:t>1.</a:t>
            </a:r>
            <a:r>
              <a:rPr lang="zh-CN" altLang="en-US" b="1" dirty="0"/>
              <a:t>利用媒体发布成果。利用</a:t>
            </a:r>
            <a:r>
              <a:rPr lang="en-US" b="1" dirty="0"/>
              <a:t>QQ</a:t>
            </a:r>
            <a:r>
              <a:rPr lang="zh-CN" altLang="en-US" b="1" dirty="0"/>
              <a:t>、微信、知乎、豆瓣等网络平台发布研究成果。还可以给</a:t>
            </a:r>
            <a:r>
              <a:rPr lang="en-US" altLang="zh-CN" b="1" dirty="0"/>
              <a:t>《</a:t>
            </a:r>
            <a:r>
              <a:rPr lang="zh-CN" altLang="en-US" b="1" dirty="0"/>
              <a:t>看电影</a:t>
            </a:r>
            <a:r>
              <a:rPr lang="en-US" altLang="zh-CN" b="1" dirty="0"/>
              <a:t>》《</a:t>
            </a:r>
            <a:r>
              <a:rPr lang="zh-CN" altLang="en-US" b="1" dirty="0"/>
              <a:t>电影世界</a:t>
            </a:r>
            <a:r>
              <a:rPr lang="en-US" altLang="zh-CN" b="1" dirty="0"/>
              <a:t>》《</a:t>
            </a:r>
            <a:r>
              <a:rPr lang="zh-CN" altLang="en-US" b="1" dirty="0"/>
              <a:t>大众电影</a:t>
            </a:r>
            <a:r>
              <a:rPr lang="en-US" altLang="zh-CN" b="1" dirty="0"/>
              <a:t>》</a:t>
            </a:r>
            <a:r>
              <a:rPr lang="zh-CN" altLang="en-US" b="1" dirty="0"/>
              <a:t>等杂志投稿。</a:t>
            </a:r>
          </a:p>
          <a:p>
            <a:r>
              <a:rPr lang="en-US" b="1" dirty="0"/>
              <a:t>2.</a:t>
            </a:r>
            <a:r>
              <a:rPr lang="zh-CN" altLang="en-US" b="1" dirty="0"/>
              <a:t>回应舆论意见。解答网友的疑问，澄清相关说法，谴责网络暴力，申明正确的文化立场和审美趣味。</a:t>
            </a:r>
          </a:p>
          <a:p>
            <a:r>
              <a:rPr lang="en-US" b="1" dirty="0"/>
              <a:t>3.</a:t>
            </a:r>
            <a:r>
              <a:rPr lang="zh-CN" altLang="en-US" b="1" dirty="0"/>
              <a:t>完善研究成果。根据网络舆论，梳理整理不同观点，开展进一步研究和讨论，并撰文回应。</a:t>
            </a:r>
          </a:p>
        </p:txBody>
      </p:sp>
      <p:pic>
        <p:nvPicPr>
          <p:cNvPr id="4" name="图片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5180636"/>
            <a:ext cx="1714512" cy="124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85784" y="28572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0033CC"/>
                </a:solidFill>
              </a:rPr>
              <a:t>活</a:t>
            </a:r>
            <a:r>
              <a:rPr lang="en-US" dirty="0">
                <a:solidFill>
                  <a:srgbClr val="0033CC"/>
                </a:solidFill>
              </a:rPr>
              <a:t> </a:t>
            </a:r>
            <a:r>
              <a:rPr lang="zh-CN" altLang="en-US" b="1" dirty="0">
                <a:solidFill>
                  <a:srgbClr val="0033CC"/>
                </a:solidFill>
              </a:rPr>
              <a:t>动</a:t>
            </a:r>
            <a:r>
              <a:rPr lang="en-US" b="1" dirty="0" smtClean="0">
                <a:solidFill>
                  <a:srgbClr val="0033CC"/>
                </a:solidFill>
              </a:rPr>
              <a:t>3</a:t>
            </a:r>
            <a:r>
              <a:rPr lang="zh-CN" altLang="en-US" b="1" dirty="0" smtClean="0">
                <a:solidFill>
                  <a:srgbClr val="0033CC"/>
                </a:solidFill>
              </a:rPr>
              <a:t>评价：</a:t>
            </a:r>
            <a:r>
              <a:rPr lang="zh-CN" altLang="en-US" b="1" dirty="0">
                <a:solidFill>
                  <a:srgbClr val="0033CC"/>
                </a:solidFill>
              </a:rPr>
              <a:t>头号</a:t>
            </a:r>
            <a:r>
              <a:rPr lang="zh-CN" altLang="en-US" b="1" dirty="0" smtClean="0">
                <a:solidFill>
                  <a:srgbClr val="0033CC"/>
                </a:solidFill>
              </a:rPr>
              <a:t>评论员</a:t>
            </a:r>
            <a:endParaRPr lang="zh-CN" altLang="en-US" dirty="0">
              <a:solidFill>
                <a:srgbClr val="0033CC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00034" y="1571611"/>
          <a:ext cx="8072492" cy="4500594"/>
        </p:xfrm>
        <a:graphic>
          <a:graphicData uri="http://schemas.openxmlformats.org/drawingml/2006/table">
            <a:tbl>
              <a:tblPr/>
              <a:tblGrid>
                <a:gridCol w="1540759"/>
                <a:gridCol w="4377775"/>
                <a:gridCol w="815012"/>
                <a:gridCol w="659770"/>
                <a:gridCol w="679176"/>
              </a:tblGrid>
              <a:tr h="750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指标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内容描述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/>
                          <a:ea typeface="宋体"/>
                          <a:cs typeface="Times New Roman"/>
                        </a:rPr>
                        <a:t>权重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/>
                          <a:ea typeface="宋体"/>
                          <a:cs typeface="Times New Roman"/>
                        </a:rPr>
                        <a:t>自评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/>
                          <a:ea typeface="宋体"/>
                          <a:cs typeface="Times New Roman"/>
                        </a:rPr>
                        <a:t>互评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/>
                          <a:ea typeface="宋体"/>
                          <a:cs typeface="Times New Roman"/>
                        </a:rPr>
                        <a:t>参与度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发布平台的数量、与网友的互动频率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Calibri"/>
                          <a:ea typeface="宋体"/>
                          <a:cs typeface="Times New Roman"/>
                        </a:rPr>
                        <a:t>20</a:t>
                      </a:r>
                      <a:endParaRPr lang="zh-CN" sz="24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/>
                          <a:ea typeface="宋体"/>
                          <a:cs typeface="Times New Roman"/>
                        </a:rPr>
                        <a:t>观点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价值导向积极，新颖有启发性，深刻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Calibri"/>
                          <a:ea typeface="宋体"/>
                          <a:cs typeface="Times New Roman"/>
                        </a:rPr>
                        <a:t>20</a:t>
                      </a:r>
                      <a:endParaRPr lang="zh-CN" sz="24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/>
                          <a:ea typeface="宋体"/>
                          <a:cs typeface="Times New Roman"/>
                        </a:rPr>
                        <a:t>内容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/>
                          <a:ea typeface="宋体"/>
                          <a:cs typeface="Times New Roman"/>
                        </a:rPr>
                        <a:t>有说服力，有文化底蕴，详实充分，严谨清晰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Calibri"/>
                          <a:ea typeface="宋体"/>
                          <a:cs typeface="Times New Roman"/>
                        </a:rPr>
                        <a:t>20</a:t>
                      </a:r>
                      <a:endParaRPr lang="zh-CN" sz="24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/>
                          <a:ea typeface="宋体"/>
                          <a:cs typeface="Times New Roman"/>
                        </a:rPr>
                        <a:t>语言表达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/>
                          <a:ea typeface="宋体"/>
                          <a:cs typeface="Times New Roman"/>
                        </a:rPr>
                        <a:t>幽默、有亲和力、流畅、有文采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Calibri"/>
                          <a:ea typeface="宋体"/>
                          <a:cs typeface="Times New Roman"/>
                        </a:rPr>
                        <a:t>20</a:t>
                      </a:r>
                      <a:endParaRPr lang="zh-CN" sz="24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/>
                          <a:ea typeface="宋体"/>
                          <a:cs typeface="Times New Roman"/>
                        </a:rPr>
                        <a:t>回应技巧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/>
                          <a:ea typeface="宋体"/>
                          <a:cs typeface="Times New Roman"/>
                        </a:rPr>
                        <a:t>时机妥当、不卑不亢、有理有据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Calibri"/>
                          <a:ea typeface="宋体"/>
                          <a:cs typeface="Times New Roman"/>
                        </a:rPr>
                        <a:t>20</a:t>
                      </a:r>
                      <a:endParaRPr lang="zh-CN" sz="24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图片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285728"/>
            <a:ext cx="1428760" cy="1040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src.baidu.com/image/c0%3Dshijue1%2C0%2C0%2C294%2C40/sign=55d519ebddca7bcb6976cf6cd6600116/0b46f21fbe096b63d1ff7e7806338744ebf8ac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60" cy="735809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rgbClr val="0033CC"/>
                </a:solidFill>
              </a:rPr>
              <a:t>让熟悉的人不再陌生</a:t>
            </a:r>
            <a:endParaRPr lang="zh-CN" altLang="en-US" sz="5400" b="1" dirty="0">
              <a:solidFill>
                <a:srgbClr val="0033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6072206"/>
            <a:ext cx="8229600" cy="452596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8915" name="WordArt 3"/>
          <p:cNvSpPr>
            <a:spLocks noChangeArrowheads="1" noChangeShapeType="1" noTextEdit="1"/>
          </p:cNvSpPr>
          <p:nvPr/>
        </p:nvSpPr>
        <p:spPr bwMode="auto">
          <a:xfrm>
            <a:off x="1714480" y="2857496"/>
            <a:ext cx="5643602" cy="17430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zh-CN" alt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宋体"/>
                <a:ea typeface="宋体"/>
              </a:rPr>
              <a:t>谢谢大家！</a:t>
            </a:r>
            <a:endParaRPr lang="zh-CN" alt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12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6866" name="Picture 2" descr="https://timgsa.baidu.com/timg?image&amp;quality=80&amp;size=b9999_10000&amp;sec=1538584292489&amp;di=f66cfbda7a118d24fc58b4fa966a6244&amp;imgtype=0&amp;src=http%3A%2F%2Fpic35.photophoto.cn%2F20150621%2F0005018353355202_b.jpg"/>
          <p:cNvPicPr>
            <a:picLocks noChangeAspect="1" noChangeArrowheads="1"/>
          </p:cNvPicPr>
          <p:nvPr/>
        </p:nvPicPr>
        <p:blipFill>
          <a:blip r:embed="rId2"/>
          <a:srcRect b="2500"/>
          <a:stretch>
            <a:fillRect/>
          </a:stretch>
        </p:blipFill>
        <p:spPr bwMode="auto">
          <a:xfrm>
            <a:off x="4643438" y="642918"/>
            <a:ext cx="4059235" cy="3957758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 rot="20695804">
            <a:off x="493031" y="2810788"/>
            <a:ext cx="4815472" cy="173132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7824"/>
                <a:gd name="adj2" fmla="val 0"/>
              </a:avLst>
            </a:prstTxWarp>
          </a:bodyPr>
          <a:lstStyle/>
          <a:p>
            <a:pPr algn="ctr" rtl="0"/>
            <a:r>
              <a:rPr lang="zh-CN" alt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/>
                <a:ea typeface="宋体"/>
              </a:rPr>
              <a:t>为什么参与</a:t>
            </a:r>
            <a:endParaRPr lang="zh-CN" alt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04.tooopen.com/images/20130925/sy_41888175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8257" y="0"/>
            <a:ext cx="10432257" cy="935835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-1143000"/>
            <a:ext cx="8229600" cy="11430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0042"/>
            <a:ext cx="8786842" cy="6357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b="1" dirty="0" smtClean="0"/>
              <a:t>   </a:t>
            </a:r>
            <a:r>
              <a:rPr lang="zh-CN" altLang="en-US" b="1" dirty="0" smtClean="0"/>
              <a:t>（一）</a:t>
            </a:r>
            <a:r>
              <a:rPr lang="zh-CN" altLang="en-US" b="1" dirty="0" smtClean="0"/>
              <a:t>课程</a:t>
            </a:r>
            <a:r>
              <a:rPr lang="zh-CN" altLang="en-US" b="1" dirty="0" smtClean="0"/>
              <a:t>性质</a:t>
            </a:r>
          </a:p>
          <a:p>
            <a:pPr>
              <a:buNone/>
            </a:pPr>
            <a:r>
              <a:rPr lang="zh-CN" altLang="en-US" b="1" dirty="0" smtClean="0"/>
              <a:t>             </a:t>
            </a:r>
            <a:r>
              <a:rPr lang="zh-CN" altLang="en-US" b="1" dirty="0" smtClean="0"/>
              <a:t>语文</a:t>
            </a:r>
            <a:r>
              <a:rPr lang="zh-CN" altLang="en-US" b="1" dirty="0" smtClean="0"/>
              <a:t>课程是一门</a:t>
            </a:r>
            <a:r>
              <a:rPr lang="zh-CN" altLang="en-US" b="1" dirty="0" smtClean="0">
                <a:solidFill>
                  <a:srgbClr val="FF0000"/>
                </a:solidFill>
              </a:rPr>
              <a:t>学习祖国语言文字运用的综合性、实践性</a:t>
            </a:r>
            <a:r>
              <a:rPr lang="zh-CN" altLang="en-US" b="1" dirty="0" smtClean="0"/>
              <a:t>课程。工具性与人文性的统一，是语文课程的基本特点。语文课程应引导学生在真实的语言运用情境中，通过自主的语言实践活动，积累言语经验，把握祖国语言文字的特点和运用规律，加深对祖国语言文字的理解与热爱，培养运用祖国语文文字的能力；同时，发展思辨能力，提升思维品质，培育社会主义核心价值观，培养高尚的审美情趣，积累丰厚的文化底蕴，理解文化多样性。</a:t>
            </a:r>
          </a:p>
          <a:p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357158" y="2571744"/>
            <a:ext cx="4716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在真实的语言运用情境中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5500702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文化多样性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04.tooopen.com/images/20130925/sy_41888175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9715536" cy="8715413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-1143000"/>
            <a:ext cx="8229600" cy="11430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642918"/>
            <a:ext cx="8372476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b="1" dirty="0" smtClean="0"/>
              <a:t> </a:t>
            </a:r>
            <a:r>
              <a:rPr lang="en-US" altLang="zh-CN" b="1" dirty="0" smtClean="0"/>
              <a:t> </a:t>
            </a:r>
            <a:r>
              <a:rPr lang="zh-CN" altLang="en-US" b="1" dirty="0" smtClean="0"/>
              <a:t>（二）</a:t>
            </a:r>
            <a:r>
              <a:rPr lang="zh-CN" altLang="en-US" b="1" dirty="0" smtClean="0"/>
              <a:t>基本</a:t>
            </a:r>
            <a:r>
              <a:rPr lang="zh-CN" altLang="en-US" b="1" dirty="0" smtClean="0"/>
              <a:t>理念</a:t>
            </a:r>
          </a:p>
          <a:p>
            <a:pPr>
              <a:buNone/>
            </a:pPr>
            <a:r>
              <a:rPr lang="en-US" b="1" dirty="0" smtClean="0"/>
              <a:t>     1</a:t>
            </a:r>
            <a:r>
              <a:rPr lang="zh-CN" altLang="en-US" b="1" dirty="0" smtClean="0"/>
              <a:t>．坚持立德树人，增强文化自信，充分发挥语文课程的育人功能</a:t>
            </a:r>
          </a:p>
          <a:p>
            <a:pPr>
              <a:buNone/>
            </a:pPr>
            <a:r>
              <a:rPr lang="en-US" b="1" dirty="0" smtClean="0"/>
              <a:t>     2</a:t>
            </a:r>
            <a:r>
              <a:rPr lang="zh-CN" altLang="en-US" b="1" dirty="0" smtClean="0"/>
              <a:t>．以核心素养为本，推进语文课程深层次的改革</a:t>
            </a:r>
          </a:p>
          <a:p>
            <a:pPr>
              <a:buNone/>
            </a:pPr>
            <a:r>
              <a:rPr lang="en-US" b="1" dirty="0" smtClean="0"/>
              <a:t>     3</a:t>
            </a:r>
            <a:r>
              <a:rPr lang="zh-CN" altLang="en-US" b="1" dirty="0" smtClean="0"/>
              <a:t>．加强实践性，促进学生语文学习方式的转变</a:t>
            </a:r>
          </a:p>
          <a:p>
            <a:pPr>
              <a:buNone/>
            </a:pPr>
            <a:r>
              <a:rPr lang="en-US" b="1" dirty="0" smtClean="0"/>
              <a:t>     4</a:t>
            </a:r>
            <a:r>
              <a:rPr lang="zh-CN" altLang="en-US" b="1" dirty="0" smtClean="0"/>
              <a:t>．注重时代性，构建开放、多样、有序的语文课程</a:t>
            </a:r>
          </a:p>
          <a:p>
            <a:endParaRPr lang="zh-CN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3357562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加强实践性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4429132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注重时代性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04.tooopen.com/images/20130925/sy_41888175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572660" cy="7625983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（三）</a:t>
            </a:r>
            <a:r>
              <a:rPr lang="zh-CN" altLang="en-US" b="1" dirty="0" smtClean="0"/>
              <a:t>大</a:t>
            </a:r>
            <a:r>
              <a:rPr lang="zh-CN" altLang="en-US" b="1" dirty="0" smtClean="0"/>
              <a:t>语文</a:t>
            </a:r>
            <a:r>
              <a:rPr lang="zh-CN" altLang="en-US" b="1" dirty="0" smtClean="0"/>
              <a:t>教育观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b="1" dirty="0" smtClean="0"/>
              <a:t>我国著名的语文特级教师</a:t>
            </a:r>
            <a:r>
              <a:rPr lang="zh-CN" altLang="en-US" b="1" dirty="0" smtClean="0"/>
              <a:t>张孝纯：语文</a:t>
            </a:r>
            <a:r>
              <a:rPr lang="zh-CN" altLang="en-US" b="1" dirty="0" smtClean="0"/>
              <a:t>教学要联系社会生活，</a:t>
            </a:r>
            <a:r>
              <a:rPr lang="zh-CN" altLang="en-US" b="1" dirty="0" smtClean="0"/>
              <a:t>要“</a:t>
            </a:r>
            <a:r>
              <a:rPr lang="zh-CN" altLang="en-US" b="1" dirty="0" smtClean="0"/>
              <a:t>充分利用现代的条件，通过多种渠道和方式，使语文课同社会生活联系起来”，打破以往封闭式的格局；着眼整体教育”。</a:t>
            </a:r>
          </a:p>
          <a:p>
            <a:endParaRPr lang="en-US" altLang="zh-CN" b="1" dirty="0" smtClean="0"/>
          </a:p>
          <a:p>
            <a:pPr>
              <a:buNone/>
            </a:pPr>
            <a:r>
              <a:rPr lang="zh-CN" altLang="en-US" sz="4000" b="1" dirty="0" smtClean="0">
                <a:solidFill>
                  <a:srgbClr val="FF0000"/>
                </a:solidFill>
              </a:rPr>
              <a:t>          语文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即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生活，社会即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学校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/>
              <a:t>美国教育家</a:t>
            </a:r>
            <a:r>
              <a:rPr lang="zh-CN" altLang="en-US" b="1" dirty="0" smtClean="0"/>
              <a:t>华特：</a:t>
            </a:r>
            <a:r>
              <a:rPr lang="zh-CN" altLang="en-US" b="1" dirty="0" smtClean="0"/>
              <a:t>“语文的外延与生活的外延相等”</a:t>
            </a:r>
            <a:endParaRPr lang="en-US" altLang="zh-CN" b="1" dirty="0" smtClean="0"/>
          </a:p>
          <a:p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7890" name="Picture 2" descr="https://ss0.bdstatic.com/70cFvHSh_Q1YnxGkpoWK1HF6hhy/it/u=1445160598,4049471736&amp;fm=26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500174"/>
            <a:ext cx="3810000" cy="2857500"/>
          </a:xfrm>
          <a:prstGeom prst="rect">
            <a:avLst/>
          </a:prstGeom>
          <a:noFill/>
        </p:spPr>
      </p:pic>
      <p:sp>
        <p:nvSpPr>
          <p:cNvPr id="3076" name="WordArt 4" descr="窄竖线"/>
          <p:cNvSpPr>
            <a:spLocks noChangeArrowheads="1" noChangeShapeType="1" noTextEdit="1"/>
          </p:cNvSpPr>
          <p:nvPr/>
        </p:nvSpPr>
        <p:spPr bwMode="auto">
          <a:xfrm>
            <a:off x="500034" y="1571612"/>
            <a:ext cx="5786478" cy="3429024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zh-CN" altLang="en-US" sz="3600" kern="10" spc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宋体"/>
                <a:ea typeface="宋体"/>
              </a:rPr>
              <a:t>什么参与</a:t>
            </a:r>
            <a:endParaRPr lang="zh-CN" altLang="en-US" sz="3600" kern="10" spc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4.tooopen.com/images/20130925/sy_41888175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6839" y="0"/>
            <a:ext cx="10760839" cy="857253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 1</a:t>
            </a:r>
            <a:r>
              <a:rPr lang="zh-CN" altLang="en-US" sz="3200" b="1" dirty="0" smtClean="0"/>
              <a:t>．学习目标与内容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77500" lnSpcReduction="20000"/>
          </a:bodyPr>
          <a:lstStyle/>
          <a:p>
            <a:pPr indent="-360000">
              <a:lnSpc>
                <a:spcPct val="120000"/>
              </a:lnSpc>
              <a:buNone/>
            </a:pPr>
            <a:r>
              <a:rPr lang="zh-CN" altLang="en-US" b="1" dirty="0" smtClean="0"/>
              <a:t>  （</a:t>
            </a:r>
            <a:r>
              <a:rPr lang="en-US" b="1" dirty="0" smtClean="0"/>
              <a:t>1</a:t>
            </a:r>
            <a:r>
              <a:rPr lang="zh-CN" altLang="en-US" b="1" dirty="0" smtClean="0"/>
              <a:t>）</a:t>
            </a:r>
            <a:r>
              <a:rPr lang="zh-CN" altLang="en-US" b="1" dirty="0" smtClean="0">
                <a:solidFill>
                  <a:srgbClr val="FF0000"/>
                </a:solidFill>
              </a:rPr>
              <a:t>聚焦特定文化现象</a:t>
            </a:r>
            <a:r>
              <a:rPr lang="zh-CN" altLang="en-US" b="1" dirty="0" smtClean="0"/>
              <a:t>，自主梳理材料，确定</a:t>
            </a:r>
            <a:r>
              <a:rPr lang="zh-CN" altLang="en-US" b="1" dirty="0" smtClean="0">
                <a:solidFill>
                  <a:srgbClr val="FF0000"/>
                </a:solidFill>
              </a:rPr>
              <a:t>调查</a:t>
            </a:r>
            <a:r>
              <a:rPr lang="zh-CN" altLang="en-US" b="1" dirty="0" smtClean="0"/>
              <a:t>问题，编制调查提纲，访问调查对象，记录调查内容，完成调查报告，就如何传播社会主义核心价值观、弘扬中华文化精神、反映中国人审美追求等专题展开交流研讨。</a:t>
            </a:r>
          </a:p>
          <a:p>
            <a:pPr indent="-360000">
              <a:lnSpc>
                <a:spcPct val="120000"/>
              </a:lnSpc>
              <a:buNone/>
            </a:pPr>
            <a:r>
              <a:rPr lang="zh-CN" altLang="en-US" b="1" dirty="0" smtClean="0"/>
              <a:t>     （</a:t>
            </a:r>
            <a:r>
              <a:rPr lang="en-US" b="1" dirty="0" smtClean="0"/>
              <a:t>2</a:t>
            </a:r>
            <a:r>
              <a:rPr lang="zh-CN" altLang="en-US" b="1" dirty="0" smtClean="0"/>
              <a:t>）</a:t>
            </a:r>
            <a:r>
              <a:rPr lang="zh-CN" altLang="en-US" b="1" dirty="0" smtClean="0">
                <a:solidFill>
                  <a:srgbClr val="FF0000"/>
                </a:solidFill>
              </a:rPr>
              <a:t>关注当代文化生活</a:t>
            </a:r>
            <a:r>
              <a:rPr lang="zh-CN" altLang="en-US" b="1" dirty="0" smtClean="0"/>
              <a:t>，开展社区文化调查，搜集整理材料，对社区的文化生活方式、风俗习惯、思想观念、生活演变等进行分析讨论，增强弘扬社会主义核心价值观的自觉性。通过各种传媒，关注当代文化生活热点，聚焦并提炼问题，展开专题研讨，解释文化现象，积极参与社会主义先进文化建设，提高对各种文化现象的认识能力和阐释自己见解的能力。</a:t>
            </a:r>
          </a:p>
          <a:p>
            <a:pPr indent="-360000">
              <a:lnSpc>
                <a:spcPct val="120000"/>
              </a:lnSpc>
              <a:buNone/>
            </a:pPr>
            <a:r>
              <a:rPr lang="zh-CN" altLang="en-US" b="1" dirty="0" smtClean="0"/>
              <a:t>     （</a:t>
            </a:r>
            <a:r>
              <a:rPr lang="en-US" b="1" dirty="0" smtClean="0"/>
              <a:t>3</a:t>
            </a:r>
            <a:r>
              <a:rPr lang="zh-CN" altLang="en-US" b="1" dirty="0" smtClean="0"/>
              <a:t>）</a:t>
            </a:r>
            <a:r>
              <a:rPr lang="zh-CN" altLang="en-US" b="1" dirty="0" smtClean="0">
                <a:solidFill>
                  <a:srgbClr val="FF0000"/>
                </a:solidFill>
              </a:rPr>
              <a:t>建设各类语文学习共同体</a:t>
            </a:r>
            <a:r>
              <a:rPr lang="zh-CN" altLang="en-US" b="1" dirty="0" smtClean="0"/>
              <a:t>（如</a:t>
            </a:r>
            <a:r>
              <a:rPr lang="zh-CN" altLang="en-US" b="1" dirty="0" smtClean="0">
                <a:solidFill>
                  <a:srgbClr val="FF0000"/>
                </a:solidFill>
              </a:rPr>
              <a:t>文学社团、新闻社、读书会</a:t>
            </a:r>
            <a:r>
              <a:rPr lang="zh-CN" altLang="en-US" b="1" dirty="0" smtClean="0"/>
              <a:t>等），在阅读、表达中探析有关文化现象，拓展视野，培养多方面语文能力；通过</a:t>
            </a:r>
            <a:r>
              <a:rPr lang="zh-CN" altLang="en-US" b="1" dirty="0" smtClean="0">
                <a:solidFill>
                  <a:srgbClr val="FF0000"/>
                </a:solidFill>
              </a:rPr>
              <a:t>社会调查、观看演出、参与文化公益活动</a:t>
            </a:r>
            <a:r>
              <a:rPr lang="zh-CN" altLang="en-US" b="1" dirty="0" smtClean="0"/>
              <a:t>等，丰富语文学习的方式，积极参与当代文化生活。</a:t>
            </a:r>
          </a:p>
          <a:p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1927</Words>
  <Application>Microsoft Office PowerPoint</Application>
  <PresentationFormat>全屏显示(4:3)</PresentationFormat>
  <Paragraphs>180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熟悉的陌生人</vt:lpstr>
      <vt:lpstr>幻灯片 2</vt:lpstr>
      <vt:lpstr>幻灯片 3</vt:lpstr>
      <vt:lpstr>幻灯片 4</vt:lpstr>
      <vt:lpstr>幻灯片 5</vt:lpstr>
      <vt:lpstr>幻灯片 6</vt:lpstr>
      <vt:lpstr>（三）大语文教育观</vt:lpstr>
      <vt:lpstr>幻灯片 8</vt:lpstr>
      <vt:lpstr> 1．学习目标与内容</vt:lpstr>
      <vt:lpstr>幻灯片 10</vt:lpstr>
      <vt:lpstr>幻灯片 11</vt:lpstr>
      <vt:lpstr>教学提示</vt:lpstr>
      <vt:lpstr>热门电影的评价与交流</vt:lpstr>
      <vt:lpstr>幻灯片 14</vt:lpstr>
      <vt:lpstr>幻灯片 15</vt:lpstr>
      <vt:lpstr>幻灯片 16</vt:lpstr>
      <vt:lpstr>（四）学习活动</vt:lpstr>
      <vt:lpstr>幻灯片 18</vt:lpstr>
      <vt:lpstr>幻灯片 19</vt:lpstr>
      <vt:lpstr>活动2评价：热门电影冷思考</vt:lpstr>
      <vt:lpstr>幻灯片 21</vt:lpstr>
      <vt:lpstr>活 动3评价：头号评论员</vt:lpstr>
      <vt:lpstr>让熟悉的人不再陌生</vt:lpstr>
    </vt:vector>
  </TitlesOfParts>
  <Company>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学习任务群2 当代文化参与  热门电影的评价与交流</dc:title>
  <dc:creator>USER-</dc:creator>
  <cp:lastModifiedBy>USER-</cp:lastModifiedBy>
  <cp:revision>84</cp:revision>
  <dcterms:created xsi:type="dcterms:W3CDTF">2018-09-23T07:03:41Z</dcterms:created>
  <dcterms:modified xsi:type="dcterms:W3CDTF">2018-10-04T14:57:07Z</dcterms:modified>
</cp:coreProperties>
</file>