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0" r:id="rId5"/>
    <p:sldId id="261" r:id="rId6"/>
    <p:sldId id="262" r:id="rId7"/>
    <p:sldId id="263" r:id="rId8"/>
    <p:sldId id="270" r:id="rId9"/>
    <p:sldId id="264" r:id="rId10"/>
    <p:sldId id="265" r:id="rId11"/>
    <p:sldId id="266" r:id="rId12"/>
    <p:sldId id="271" r:id="rId13"/>
    <p:sldId id="267" r:id="rId14"/>
    <p:sldId id="268" r:id="rId15"/>
    <p:sldId id="269"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70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88C7A-AAD5-4F9D-B3DF-B39ACD629853}" type="datetimeFigureOut">
              <a:rPr lang="zh-CN" altLang="en-US" smtClean="0"/>
              <a:pPr/>
              <a:t>2018/10/7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C5276E-0151-46C0-9167-1C9B0FB7E9C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BDF5355-D6C9-4F06-A82B-AA3F169F9AD9}" type="datetimeFigureOut">
              <a:rPr lang="zh-CN" altLang="en-US" smtClean="0"/>
              <a:pPr/>
              <a:t>2018/10/7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5A9A34-C623-4C3B-908B-AB6548592635}"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F5355-D6C9-4F06-A82B-AA3F169F9AD9}" type="datetimeFigureOut">
              <a:rPr lang="zh-CN" altLang="en-US" smtClean="0"/>
              <a:pPr/>
              <a:t>2018/10/7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A9A34-C623-4C3B-908B-AB654859263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772816"/>
            <a:ext cx="8280920" cy="2088232"/>
          </a:xfrm>
        </p:spPr>
        <p:txBody>
          <a:bodyPr>
            <a:normAutofit/>
          </a:bodyPr>
          <a:lstStyle/>
          <a:p>
            <a:r>
              <a:rPr lang="zh-CN" altLang="en-US" sz="4900" b="1" dirty="0" smtClean="0">
                <a:latin typeface="方正粗宋简体" pitchFamily="65" charset="-122"/>
                <a:ea typeface="方正粗宋简体" pitchFamily="65" charset="-122"/>
              </a:rPr>
              <a:t>回归教材，吃透文本</a:t>
            </a:r>
            <a:r>
              <a:rPr lang="en-US" altLang="zh-CN" b="1" dirty="0" smtClean="0"/>
              <a:t/>
            </a:r>
            <a:br>
              <a:rPr lang="en-US" altLang="zh-CN" b="1" dirty="0" smtClean="0"/>
            </a:br>
            <a:r>
              <a:rPr lang="en-US" altLang="zh-CN" sz="3600" b="1" dirty="0" smtClean="0"/>
              <a:t>——2018</a:t>
            </a:r>
            <a:r>
              <a:rPr lang="zh-CN" altLang="en-US" sz="3600" b="1" dirty="0" smtClean="0"/>
              <a:t>年高考诗歌鉴赏和</a:t>
            </a:r>
            <a:r>
              <a:rPr lang="en-US" altLang="zh-CN" sz="3600" b="1" dirty="0" smtClean="0"/>
              <a:t>《</a:t>
            </a:r>
            <a:r>
              <a:rPr lang="zh-CN" altLang="en-US" sz="3600" b="1" dirty="0" smtClean="0"/>
              <a:t>论语</a:t>
            </a:r>
            <a:r>
              <a:rPr lang="en-US" altLang="zh-CN" sz="3600" b="1" dirty="0" smtClean="0"/>
              <a:t>》</a:t>
            </a:r>
            <a:r>
              <a:rPr lang="zh-CN" altLang="en-US" sz="3600" b="1" dirty="0" smtClean="0"/>
              <a:t>研读题学生答题情况浅探</a:t>
            </a:r>
            <a:endParaRPr lang="zh-CN" altLang="en-US" sz="3600" b="1" dirty="0"/>
          </a:p>
        </p:txBody>
      </p:sp>
      <p:sp>
        <p:nvSpPr>
          <p:cNvPr id="3" name="副标题 2"/>
          <p:cNvSpPr>
            <a:spLocks noGrp="1"/>
          </p:cNvSpPr>
          <p:nvPr>
            <p:ph type="subTitle" idx="1"/>
          </p:nvPr>
        </p:nvSpPr>
        <p:spPr>
          <a:xfrm>
            <a:off x="1115616" y="4797152"/>
            <a:ext cx="6400800" cy="720080"/>
          </a:xfrm>
        </p:spPr>
        <p:txBody>
          <a:bodyPr>
            <a:normAutofit/>
          </a:bodyPr>
          <a:lstStyle/>
          <a:p>
            <a:r>
              <a:rPr lang="zh-CN" altLang="en-US" sz="2800" dirty="0" smtClean="0">
                <a:latin typeface="方正大黑简体" pitchFamily="65" charset="-122"/>
                <a:ea typeface="方正大黑简体" pitchFamily="65" charset="-122"/>
              </a:rPr>
              <a:t>温州翔宇中学    叶国娜</a:t>
            </a:r>
            <a:endParaRPr lang="zh-CN" altLang="en-US" sz="2800" dirty="0">
              <a:latin typeface="方正大黑简体" pitchFamily="65" charset="-122"/>
              <a:ea typeface="方正大黑简体" pitchFamily="65"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620688"/>
            <a:ext cx="8352928" cy="5472608"/>
          </a:xfrm>
        </p:spPr>
        <p:txBody>
          <a:bodyPr>
            <a:normAutofit lnSpcReduction="10000"/>
          </a:bodyPr>
          <a:lstStyle/>
          <a:p>
            <a:pPr>
              <a:buNone/>
            </a:pPr>
            <a:r>
              <a:rPr lang="en-US" altLang="zh-CN" b="1" dirty="0" smtClean="0"/>
              <a:t>[</a:t>
            </a:r>
            <a:r>
              <a:rPr lang="zh-CN" altLang="zh-CN" b="1" dirty="0" smtClean="0"/>
              <a:t>例</a:t>
            </a:r>
            <a:r>
              <a:rPr lang="en-US" altLang="zh-CN" b="1" dirty="0" smtClean="0"/>
              <a:t>1]</a:t>
            </a:r>
            <a:r>
              <a:rPr lang="zh-CN" altLang="zh-CN" b="1" dirty="0" smtClean="0"/>
              <a:t>如果一个人品行不端正，没有道德，即使有美好的才华也是无用的。品行与道德是人的基本素养，是评价人的基本准则，才华相对于品行道德是次要的，所以一个人要有高尚的品德。（</a:t>
            </a:r>
            <a:r>
              <a:rPr lang="en-US" altLang="zh-CN" b="1" dirty="0" smtClean="0"/>
              <a:t>4</a:t>
            </a:r>
            <a:r>
              <a:rPr lang="zh-CN" altLang="zh-CN" b="1" dirty="0" smtClean="0"/>
              <a:t>分）</a:t>
            </a:r>
          </a:p>
          <a:p>
            <a:pPr>
              <a:buNone/>
            </a:pPr>
            <a:r>
              <a:rPr lang="en-US" altLang="zh-CN" b="1" dirty="0" smtClean="0"/>
              <a:t>[</a:t>
            </a:r>
            <a:r>
              <a:rPr lang="zh-CN" altLang="zh-CN" b="1" dirty="0" smtClean="0"/>
              <a:t>例</a:t>
            </a:r>
            <a:r>
              <a:rPr lang="en-US" altLang="zh-CN" b="1" dirty="0" smtClean="0"/>
              <a:t>2]</a:t>
            </a:r>
            <a:r>
              <a:rPr lang="zh-CN" altLang="zh-CN" b="1" dirty="0" smtClean="0"/>
              <a:t>材料表明，一个人有周公那样的才华，如果骄横且吝啬，那么其他的也不用去考察了。意在说明一个人要端正自己的为人，有良好的道德品质，合乎“仁”与“礼”的要求，即儒家推崇周礼，一个人不仅要有才华，更要遵守周礼。（</a:t>
            </a:r>
            <a:r>
              <a:rPr lang="en-US" altLang="zh-CN" b="1" dirty="0" smtClean="0"/>
              <a:t>4</a:t>
            </a:r>
            <a:r>
              <a:rPr lang="zh-CN" altLang="zh-CN" b="1" dirty="0" smtClean="0"/>
              <a:t>分）</a:t>
            </a: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92696"/>
            <a:ext cx="8136904" cy="5544616"/>
          </a:xfrm>
        </p:spPr>
        <p:txBody>
          <a:bodyPr>
            <a:normAutofit/>
          </a:bodyPr>
          <a:lstStyle/>
          <a:p>
            <a:pPr>
              <a:lnSpc>
                <a:spcPts val="3600"/>
              </a:lnSpc>
              <a:buNone/>
            </a:pPr>
            <a:r>
              <a:rPr lang="en-US" altLang="zh-CN" b="1" dirty="0" smtClean="0"/>
              <a:t>[</a:t>
            </a:r>
            <a:r>
              <a:rPr lang="zh-CN" altLang="zh-CN" b="1" dirty="0" smtClean="0"/>
              <a:t>例</a:t>
            </a:r>
            <a:r>
              <a:rPr lang="en-US" altLang="zh-CN" b="1" dirty="0" smtClean="0"/>
              <a:t>3</a:t>
            </a:r>
            <a:r>
              <a:rPr lang="en-US" altLang="zh-CN" b="1" dirty="0" smtClean="0"/>
              <a:t>]</a:t>
            </a:r>
            <a:r>
              <a:rPr lang="zh-CN" altLang="zh-CN" b="1" dirty="0" smtClean="0"/>
              <a:t>主旨：才华与品德要兼顾，文质兼美，才是君子。分析：假如有周公那样美好的才华，如果他变得骄横并且吝啬，那么他剩下的才华也不值得欣赏。（</a:t>
            </a:r>
            <a:r>
              <a:rPr lang="en-US" altLang="zh-CN" b="1" dirty="0" smtClean="0"/>
              <a:t>3</a:t>
            </a:r>
            <a:r>
              <a:rPr lang="zh-CN" altLang="zh-CN" b="1" dirty="0" smtClean="0"/>
              <a:t>分）</a:t>
            </a:r>
          </a:p>
          <a:p>
            <a:pPr>
              <a:lnSpc>
                <a:spcPts val="3600"/>
              </a:lnSpc>
              <a:buNone/>
            </a:pPr>
            <a:r>
              <a:rPr lang="en-US" altLang="zh-CN" b="1" dirty="0" smtClean="0"/>
              <a:t>[</a:t>
            </a:r>
            <a:r>
              <a:rPr lang="zh-CN" altLang="zh-CN" b="1" dirty="0" smtClean="0"/>
              <a:t>例</a:t>
            </a:r>
            <a:r>
              <a:rPr lang="en-US" altLang="zh-CN" b="1" dirty="0" smtClean="0"/>
              <a:t>4</a:t>
            </a:r>
            <a:r>
              <a:rPr lang="en-US" altLang="zh-CN" b="1" dirty="0" smtClean="0"/>
              <a:t>]</a:t>
            </a:r>
            <a:r>
              <a:rPr lang="zh-CN" altLang="zh-CN" b="1" dirty="0" smtClean="0"/>
              <a:t>①</a:t>
            </a:r>
            <a:r>
              <a:rPr lang="zh-CN" altLang="zh-CN" b="1" dirty="0" smtClean="0"/>
              <a:t>做人要谦虚，不要吝啬自己的才华。②材料指出，即使有周公的才华，骄纵吝啬，那也不会有人尊敬他，接近他</a:t>
            </a:r>
            <a:r>
              <a:rPr lang="zh-CN" altLang="zh-CN" b="1" dirty="0" smtClean="0"/>
              <a:t>。（</a:t>
            </a:r>
            <a:r>
              <a:rPr lang="en-US" altLang="zh-CN" b="1" dirty="0" smtClean="0"/>
              <a:t>2</a:t>
            </a:r>
            <a:r>
              <a:rPr lang="zh-CN" altLang="zh-CN" b="1" dirty="0" smtClean="0"/>
              <a:t>分）</a:t>
            </a:r>
            <a:endParaRPr lang="zh-CN" altLang="zh-CN"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ts val="3600"/>
              </a:lnSpc>
              <a:buNone/>
            </a:pPr>
            <a:r>
              <a:rPr lang="en-US" altLang="zh-CN" b="1" dirty="0" smtClean="0"/>
              <a:t>[</a:t>
            </a:r>
            <a:r>
              <a:rPr lang="zh-CN" altLang="zh-CN" b="1" dirty="0" smtClean="0"/>
              <a:t>例</a:t>
            </a:r>
            <a:r>
              <a:rPr lang="en-US" altLang="zh-CN" b="1" dirty="0" smtClean="0"/>
              <a:t>5]</a:t>
            </a:r>
            <a:r>
              <a:rPr lang="zh-CN" altLang="zh-CN" b="1" dirty="0" smtClean="0"/>
              <a:t>主旨：有美好的才华的同时，也要谦虚大方。分析：孔子提倡“富而无骄”，与此相应；这是对君子品行修养的要求；这合乎中庸的思想，合乎仁义。（</a:t>
            </a:r>
            <a:r>
              <a:rPr lang="en-US" altLang="zh-CN" b="1" dirty="0" smtClean="0"/>
              <a:t>2</a:t>
            </a:r>
            <a:r>
              <a:rPr lang="zh-CN" altLang="zh-CN" b="1" dirty="0" smtClean="0"/>
              <a:t>分）</a:t>
            </a:r>
          </a:p>
          <a:p>
            <a:pPr>
              <a:lnSpc>
                <a:spcPts val="3600"/>
              </a:lnSpc>
              <a:buNone/>
            </a:pPr>
            <a:r>
              <a:rPr lang="en-US" altLang="zh-CN" b="1" dirty="0" smtClean="0"/>
              <a:t>[</a:t>
            </a:r>
            <a:r>
              <a:rPr lang="zh-CN" altLang="zh-CN" b="1" dirty="0" smtClean="0"/>
              <a:t>例</a:t>
            </a:r>
            <a:r>
              <a:rPr lang="en-US" altLang="zh-CN" b="1" dirty="0" smtClean="0"/>
              <a:t>6]</a:t>
            </a:r>
            <a:r>
              <a:rPr lang="zh-CN" altLang="zh-CN" b="1" dirty="0" smtClean="0"/>
              <a:t>表达了孔子对周公美好品行的向往之意和对社会弃礼而不顾的无奈与悲伤。“骄”和“吝”是和孔子所倡导的君子相违背的，强调了美好品行的重要性。（</a:t>
            </a:r>
            <a:r>
              <a:rPr lang="en-US" altLang="zh-CN" b="1" dirty="0" smtClean="0"/>
              <a:t>2</a:t>
            </a:r>
            <a:r>
              <a:rPr lang="zh-CN" altLang="zh-CN" b="1" dirty="0" smtClean="0"/>
              <a:t>分）</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124744"/>
            <a:ext cx="8229600" cy="4525963"/>
          </a:xfrm>
        </p:spPr>
        <p:txBody>
          <a:bodyPr/>
          <a:lstStyle/>
          <a:p>
            <a:pPr>
              <a:buNone/>
            </a:pPr>
            <a:r>
              <a:rPr lang="en-US" altLang="zh-CN" b="1" dirty="0" smtClean="0"/>
              <a:t>[</a:t>
            </a:r>
            <a:r>
              <a:rPr lang="zh-CN" altLang="zh-CN" b="1" dirty="0" smtClean="0"/>
              <a:t>例</a:t>
            </a:r>
            <a:r>
              <a:rPr lang="en-US" altLang="zh-CN" b="1" dirty="0" smtClean="0"/>
              <a:t>7]</a:t>
            </a:r>
            <a:r>
              <a:rPr lang="zh-CN" altLang="zh-CN" b="1" dirty="0" smtClean="0"/>
              <a:t>一个人要才华与品德并重。（</a:t>
            </a:r>
            <a:r>
              <a:rPr lang="en-US" altLang="zh-CN" b="1" dirty="0" smtClean="0"/>
              <a:t>1</a:t>
            </a:r>
            <a:r>
              <a:rPr lang="zh-CN" altLang="zh-CN" b="1" dirty="0" smtClean="0"/>
              <a:t>分）</a:t>
            </a:r>
          </a:p>
          <a:p>
            <a:pPr>
              <a:buNone/>
            </a:pPr>
            <a:r>
              <a:rPr lang="en-US" altLang="zh-CN" b="1" dirty="0" smtClean="0"/>
              <a:t>[</a:t>
            </a:r>
            <a:r>
              <a:rPr lang="zh-CN" altLang="zh-CN" b="1" dirty="0" smtClean="0"/>
              <a:t>例</a:t>
            </a:r>
            <a:r>
              <a:rPr lang="en-US" altLang="zh-CN" b="1" dirty="0" smtClean="0"/>
              <a:t>8]</a:t>
            </a:r>
            <a:r>
              <a:rPr lang="zh-CN" altLang="zh-CN" b="1" dirty="0" smtClean="0"/>
              <a:t>做人不能骄傲，即使在完美，也不能骄傲，不然也是没有用的。（</a:t>
            </a:r>
            <a:r>
              <a:rPr lang="en-US" altLang="zh-CN" b="1" dirty="0" smtClean="0"/>
              <a:t>1</a:t>
            </a:r>
            <a:r>
              <a:rPr lang="zh-CN" altLang="zh-CN" b="1" dirty="0" smtClean="0"/>
              <a:t>分）</a:t>
            </a:r>
          </a:p>
          <a:p>
            <a:pPr>
              <a:buNone/>
            </a:pPr>
            <a:r>
              <a:rPr lang="en-US" altLang="zh-CN" b="1" dirty="0" smtClean="0"/>
              <a:t>[</a:t>
            </a:r>
            <a:r>
              <a:rPr lang="zh-CN" altLang="zh-CN" b="1" dirty="0" smtClean="0"/>
              <a:t>例</a:t>
            </a:r>
            <a:r>
              <a:rPr lang="en-US" altLang="zh-CN" b="1" dirty="0" smtClean="0"/>
              <a:t>9]</a:t>
            </a:r>
            <a:r>
              <a:rPr lang="zh-CN" altLang="zh-CN" b="1" dirty="0" smtClean="0"/>
              <a:t>作者赞美周公美好的才华，希望自己能与周公一样拥有美好的才华。（</a:t>
            </a:r>
            <a:r>
              <a:rPr lang="en-US" altLang="zh-CN" b="1" dirty="0" smtClean="0"/>
              <a:t>0</a:t>
            </a:r>
            <a:r>
              <a:rPr lang="zh-CN" altLang="zh-CN" b="1" dirty="0" smtClean="0"/>
              <a:t>分）</a:t>
            </a:r>
          </a:p>
          <a:p>
            <a:pPr>
              <a:buNone/>
            </a:pPr>
            <a:r>
              <a:rPr lang="en-US" altLang="zh-CN" b="1" dirty="0" smtClean="0"/>
              <a:t>[</a:t>
            </a:r>
            <a:r>
              <a:rPr lang="zh-CN" altLang="zh-CN" b="1" dirty="0" smtClean="0"/>
              <a:t>例</a:t>
            </a:r>
            <a:r>
              <a:rPr lang="en-US" altLang="zh-CN" b="1" dirty="0" smtClean="0"/>
              <a:t>10]</a:t>
            </a:r>
            <a:r>
              <a:rPr lang="zh-CN" altLang="zh-CN" b="1" dirty="0" smtClean="0"/>
              <a:t>假如有了美好的才华，那么即使他有某方面的不足，那也是不碍事的。（</a:t>
            </a:r>
            <a:r>
              <a:rPr lang="en-US" altLang="zh-CN" b="1" dirty="0" smtClean="0"/>
              <a:t>0</a:t>
            </a:r>
            <a:r>
              <a:rPr lang="zh-CN" altLang="zh-CN" b="1" dirty="0" smtClean="0"/>
              <a:t>分）</a:t>
            </a:r>
          </a:p>
          <a:p>
            <a:pPr>
              <a:buNone/>
            </a:pPr>
            <a:endParaRPr lang="zh-CN" alt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87624" y="1988840"/>
            <a:ext cx="6840760" cy="2763688"/>
          </a:xfrm>
        </p:spPr>
        <p:txBody>
          <a:bodyPr>
            <a:normAutofit/>
          </a:bodyPr>
          <a:lstStyle/>
          <a:p>
            <a:pPr>
              <a:buNone/>
            </a:pPr>
            <a:r>
              <a:rPr lang="zh-CN" altLang="en-US" sz="3600" b="1" dirty="0" smtClean="0"/>
              <a:t>一、回归教材，吃透文本</a:t>
            </a:r>
            <a:endParaRPr lang="en-US" altLang="zh-CN" sz="3600" b="1" dirty="0" smtClean="0"/>
          </a:p>
          <a:p>
            <a:pPr>
              <a:buNone/>
            </a:pPr>
            <a:r>
              <a:rPr lang="zh-CN" altLang="en-US" sz="3600" b="1" dirty="0" smtClean="0"/>
              <a:t>二、审清题目，分点答题</a:t>
            </a:r>
            <a:endParaRPr lang="en-US" altLang="zh-CN" sz="3600" b="1" dirty="0" smtClean="0"/>
          </a:p>
          <a:p>
            <a:pPr>
              <a:buNone/>
            </a:pPr>
            <a:r>
              <a:rPr lang="zh-CN" altLang="en-US" sz="3600" b="1" dirty="0" smtClean="0"/>
              <a:t>三、学会变通，决不放弃</a:t>
            </a:r>
            <a:endParaRPr lang="en-US" altLang="zh-CN" sz="3600" b="1" dirty="0" smtClean="0"/>
          </a:p>
        </p:txBody>
      </p:sp>
      <p:sp>
        <p:nvSpPr>
          <p:cNvPr id="4" name="矩形 3"/>
          <p:cNvSpPr/>
          <p:nvPr/>
        </p:nvSpPr>
        <p:spPr>
          <a:xfrm>
            <a:off x="2915816" y="548680"/>
            <a:ext cx="2448106" cy="769441"/>
          </a:xfrm>
          <a:prstGeom prst="rect">
            <a:avLst/>
          </a:prstGeom>
          <a:solidFill>
            <a:srgbClr val="FFFF00"/>
          </a:solidFill>
          <a:ln>
            <a:solidFill>
              <a:srgbClr val="FF0000"/>
            </a:solidFill>
          </a:ln>
        </p:spPr>
        <p:txBody>
          <a:bodyPr wrap="none">
            <a:spAutoFit/>
          </a:bodyPr>
          <a:lstStyle/>
          <a:p>
            <a:pPr>
              <a:buNone/>
            </a:pPr>
            <a:r>
              <a:rPr lang="zh-CN" altLang="en-US" sz="4400" b="1" dirty="0" smtClean="0"/>
              <a:t>几点启示</a:t>
            </a:r>
            <a:endParaRPr lang="en-US" altLang="zh-CN" sz="4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2555776" y="2996952"/>
            <a:ext cx="4432625" cy="1107996"/>
          </a:xfrm>
          <a:prstGeom prst="rect">
            <a:avLst/>
          </a:prstGeom>
          <a:noFill/>
        </p:spPr>
        <p:txBody>
          <a:bodyPr wrap="none" lIns="91440" tIns="45720" rIns="91440" bIns="45720">
            <a:spAutoFit/>
          </a:bodyPr>
          <a:lstStyle/>
          <a:p>
            <a:pPr algn="ctr"/>
            <a:r>
              <a:rPr lang="zh-CN" altLang="en-US" sz="6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谢谢大家！</a:t>
            </a:r>
            <a:endParaRPr lang="zh-CN" altLang="en-US"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0" name="TextBox 9"/>
          <p:cNvSpPr txBox="1"/>
          <p:nvPr/>
        </p:nvSpPr>
        <p:spPr>
          <a:xfrm>
            <a:off x="2483768" y="5157192"/>
            <a:ext cx="4176464" cy="707886"/>
          </a:xfrm>
          <a:prstGeom prst="rect">
            <a:avLst/>
          </a:prstGeom>
          <a:noFill/>
        </p:spPr>
        <p:txBody>
          <a:bodyPr wrap="square" rtlCol="0">
            <a:spAutoFit/>
          </a:bodyPr>
          <a:lstStyle/>
          <a:p>
            <a:r>
              <a:rPr lang="en-US" altLang="zh-CN" sz="4000" dirty="0" smtClean="0"/>
              <a:t>2018</a:t>
            </a:r>
            <a:r>
              <a:rPr lang="zh-CN" altLang="en-US" sz="4000" dirty="0" smtClean="0"/>
              <a:t>年</a:t>
            </a:r>
            <a:r>
              <a:rPr lang="en-US" altLang="zh-CN" sz="4000" dirty="0" smtClean="0"/>
              <a:t>10</a:t>
            </a:r>
            <a:r>
              <a:rPr lang="zh-CN" altLang="en-US" sz="4000" dirty="0" smtClean="0"/>
              <a:t>月</a:t>
            </a:r>
            <a:r>
              <a:rPr lang="en-US" altLang="zh-CN" sz="4000" dirty="0" smtClean="0"/>
              <a:t>10</a:t>
            </a:r>
            <a:r>
              <a:rPr lang="zh-CN" altLang="en-US" sz="4000" dirty="0" smtClean="0"/>
              <a:t>日</a:t>
            </a:r>
            <a:endParaRPr lang="zh-CN" alt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260648"/>
            <a:ext cx="9036496" cy="6408712"/>
          </a:xfrm>
        </p:spPr>
        <p:txBody>
          <a:bodyPr>
            <a:noAutofit/>
          </a:bodyPr>
          <a:lstStyle/>
          <a:p>
            <a:pPr eaLnBrk="0" fontAlgn="ctr" hangingPunct="0">
              <a:buNone/>
            </a:pPr>
            <a:r>
              <a:rPr lang="zh-CN" altLang="zh-CN" sz="2800" dirty="0"/>
              <a:t>阅读下面这首诗，完成下面</a:t>
            </a:r>
            <a:r>
              <a:rPr lang="en-US" altLang="zh-CN" sz="2800" dirty="0"/>
              <a:t>2</a:t>
            </a:r>
            <a:r>
              <a:rPr lang="zh-CN" altLang="zh-CN" sz="2800" dirty="0"/>
              <a:t>个小题。</a:t>
            </a:r>
          </a:p>
          <a:p>
            <a:pPr algn="ctr" eaLnBrk="0" fontAlgn="ctr" hangingPunct="0">
              <a:buNone/>
            </a:pPr>
            <a:r>
              <a:rPr lang="zh-CN" altLang="zh-CN" sz="2800" b="1" dirty="0" smtClean="0"/>
              <a:t>送</a:t>
            </a:r>
            <a:r>
              <a:rPr lang="zh-CN" altLang="zh-CN" sz="2800" b="1" dirty="0"/>
              <a:t>王昌</a:t>
            </a:r>
            <a:r>
              <a:rPr lang="zh-CN" altLang="zh-CN" sz="2800" b="1" dirty="0" smtClean="0"/>
              <a:t>龄</a:t>
            </a:r>
            <a:r>
              <a:rPr lang="en-US" altLang="zh-CN" sz="2800" b="1" dirty="0" smtClean="0"/>
              <a:t>      </a:t>
            </a:r>
            <a:r>
              <a:rPr lang="zh-CN" altLang="zh-CN" sz="2800" dirty="0" smtClean="0"/>
              <a:t>李颀</a:t>
            </a:r>
            <a:endParaRPr lang="zh-CN" altLang="zh-CN" sz="2800" dirty="0"/>
          </a:p>
          <a:p>
            <a:pPr eaLnBrk="0" fontAlgn="ctr" hangingPunct="0">
              <a:buNone/>
            </a:pPr>
            <a:r>
              <a:rPr lang="zh-CN" altLang="zh-CN" sz="2800" b="1" dirty="0" smtClean="0"/>
              <a:t>漕</a:t>
            </a:r>
            <a:r>
              <a:rPr lang="zh-CN" altLang="zh-CN" sz="2800" b="1" dirty="0"/>
              <a:t>水东去远，送君多暮情。淹留野寺出，向背孤山明。</a:t>
            </a:r>
          </a:p>
          <a:p>
            <a:pPr eaLnBrk="0" fontAlgn="ctr" hangingPunct="0">
              <a:buNone/>
            </a:pPr>
            <a:r>
              <a:rPr lang="zh-CN" altLang="zh-CN" sz="2800" b="1" dirty="0"/>
              <a:t>前望数千里，中无蒲稗生。夕阳满舟楫，但爱微波清。</a:t>
            </a:r>
          </a:p>
          <a:p>
            <a:pPr eaLnBrk="0" fontAlgn="ctr" hangingPunct="0">
              <a:buNone/>
            </a:pPr>
            <a:r>
              <a:rPr lang="zh-CN" altLang="zh-CN" sz="2800" b="1" dirty="0"/>
              <a:t>举酒林月上，解衣沙鸟鸣。夜来莲花界</a:t>
            </a:r>
            <a:r>
              <a:rPr lang="en-US" altLang="zh-CN" sz="2800" b="1" baseline="30000" dirty="0"/>
              <a:t>①</a:t>
            </a:r>
            <a:r>
              <a:rPr lang="zh-CN" altLang="zh-CN" sz="2800" b="1" dirty="0"/>
              <a:t>，梦里金陵城。</a:t>
            </a:r>
          </a:p>
          <a:p>
            <a:pPr eaLnBrk="0" fontAlgn="ctr" hangingPunct="0">
              <a:buNone/>
            </a:pPr>
            <a:r>
              <a:rPr lang="zh-CN" altLang="zh-CN" sz="2800" b="1" dirty="0"/>
              <a:t>叹息此离别，悠悠江海行。</a:t>
            </a:r>
          </a:p>
          <a:p>
            <a:pPr eaLnBrk="0" fontAlgn="ctr" hangingPunct="0">
              <a:buNone/>
            </a:pPr>
            <a:r>
              <a:rPr lang="zh-CN" altLang="zh-CN" sz="2800" b="1" dirty="0"/>
              <a:t>【注】</a:t>
            </a:r>
            <a:r>
              <a:rPr lang="en-US" altLang="zh-CN" sz="2800" b="1" dirty="0"/>
              <a:t>①</a:t>
            </a:r>
            <a:r>
              <a:rPr lang="zh-CN" altLang="zh-CN" sz="2800" b="1" dirty="0"/>
              <a:t>莲花界：佛寺，诗中指洛阳白马寺。</a:t>
            </a:r>
          </a:p>
          <a:p>
            <a:pPr eaLnBrk="0" fontAlgn="ctr" hangingPunct="0">
              <a:buNone/>
            </a:pPr>
            <a:r>
              <a:rPr lang="en-US" altLang="zh-CN" sz="2800" b="1" dirty="0"/>
              <a:t>19. “</a:t>
            </a:r>
            <a:r>
              <a:rPr lang="zh-CN" altLang="zh-CN" sz="2800" b="1" dirty="0"/>
              <a:t>淹留野寺出</a:t>
            </a:r>
            <a:r>
              <a:rPr lang="en-US" altLang="zh-CN" sz="2800" b="1" dirty="0"/>
              <a:t>”</a:t>
            </a:r>
            <a:r>
              <a:rPr lang="zh-CN" altLang="zh-CN" sz="2800" b="1" dirty="0"/>
              <a:t>一句中</a:t>
            </a:r>
            <a:r>
              <a:rPr lang="en-US" altLang="zh-CN" sz="2800" b="1" dirty="0"/>
              <a:t>“</a:t>
            </a:r>
            <a:r>
              <a:rPr lang="zh-CN" altLang="zh-CN" sz="2800" b="1" dirty="0"/>
              <a:t>淹留</a:t>
            </a:r>
            <a:r>
              <a:rPr lang="en-US" altLang="zh-CN" sz="2800" b="1" dirty="0"/>
              <a:t>”</a:t>
            </a:r>
            <a:r>
              <a:rPr lang="zh-CN" altLang="zh-CN" sz="2800" b="1" dirty="0"/>
              <a:t>的意思是</a:t>
            </a:r>
            <a:r>
              <a:rPr lang="en-US" altLang="zh-CN" sz="2800" b="1" dirty="0" smtClean="0"/>
              <a:t>____________</a:t>
            </a:r>
            <a:r>
              <a:rPr lang="zh-CN" altLang="zh-CN" sz="2800" b="1" dirty="0"/>
              <a:t>，体现出诗人</a:t>
            </a:r>
            <a:r>
              <a:rPr lang="en-US" altLang="zh-CN" sz="2800" b="1" dirty="0"/>
              <a:t>______________</a:t>
            </a:r>
            <a:r>
              <a:rPr lang="zh-CN" altLang="zh-CN" sz="2800" b="1" dirty="0"/>
              <a:t>的心情</a:t>
            </a:r>
            <a:r>
              <a:rPr lang="zh-CN" altLang="zh-CN" sz="2800" b="1" dirty="0" smtClean="0"/>
              <a:t>。</a:t>
            </a:r>
            <a:endParaRPr lang="en-US" altLang="zh-CN" sz="2800" b="1" dirty="0" smtClean="0"/>
          </a:p>
          <a:p>
            <a:pPr>
              <a:buNone/>
            </a:pPr>
            <a:r>
              <a:rPr lang="zh-CN" altLang="zh-CN" sz="2800" b="1" dirty="0" smtClean="0">
                <a:solidFill>
                  <a:srgbClr val="FF0000"/>
                </a:solidFill>
              </a:rPr>
              <a:t>【</a:t>
            </a:r>
            <a:r>
              <a:rPr lang="zh-CN" altLang="en-US" sz="2800" b="1" dirty="0" smtClean="0">
                <a:solidFill>
                  <a:srgbClr val="FF0000"/>
                </a:solidFill>
              </a:rPr>
              <a:t>参考</a:t>
            </a:r>
            <a:r>
              <a:rPr lang="zh-CN" altLang="zh-CN" sz="2800" b="1" dirty="0" smtClean="0">
                <a:solidFill>
                  <a:srgbClr val="FF0000"/>
                </a:solidFill>
              </a:rPr>
              <a:t>答案】</a:t>
            </a:r>
            <a:r>
              <a:rPr lang="zh-CN" altLang="en-US" sz="2800" b="1" dirty="0" smtClean="0">
                <a:solidFill>
                  <a:srgbClr val="FF0000"/>
                </a:solidFill>
              </a:rPr>
              <a:t>（</a:t>
            </a:r>
            <a:r>
              <a:rPr lang="en-US" altLang="zh-CN" sz="2800" b="1" dirty="0" smtClean="0">
                <a:solidFill>
                  <a:srgbClr val="FF0000"/>
                </a:solidFill>
              </a:rPr>
              <a:t>2</a:t>
            </a:r>
            <a:r>
              <a:rPr lang="zh-CN" altLang="en-US" sz="2800" b="1" dirty="0" smtClean="0">
                <a:solidFill>
                  <a:srgbClr val="FF0000"/>
                </a:solidFill>
              </a:rPr>
              <a:t>分）（</a:t>
            </a:r>
            <a:r>
              <a:rPr lang="en-US" altLang="zh-CN" sz="2800" b="1" dirty="0" smtClean="0">
                <a:solidFill>
                  <a:srgbClr val="FF0000"/>
                </a:solidFill>
              </a:rPr>
              <a:t>1</a:t>
            </a:r>
            <a:r>
              <a:rPr lang="zh-CN" altLang="en-US" sz="2800" b="1" dirty="0" smtClean="0">
                <a:solidFill>
                  <a:srgbClr val="FF0000"/>
                </a:solidFill>
              </a:rPr>
              <a:t>）</a:t>
            </a:r>
            <a:r>
              <a:rPr lang="zh-CN" altLang="zh-CN" sz="2800" b="1" dirty="0" smtClean="0">
                <a:solidFill>
                  <a:srgbClr val="FF0000"/>
                </a:solidFill>
              </a:rPr>
              <a:t>久留（逗留）</a:t>
            </a:r>
            <a:r>
              <a:rPr lang="en-US" altLang="zh-CN" sz="2800" b="1" dirty="0" smtClean="0">
                <a:solidFill>
                  <a:srgbClr val="FF0000"/>
                </a:solidFill>
              </a:rPr>
              <a:t>   </a:t>
            </a:r>
            <a:r>
              <a:rPr lang="zh-CN" altLang="en-US" sz="2800" b="1" dirty="0" smtClean="0">
                <a:solidFill>
                  <a:srgbClr val="FF0000"/>
                </a:solidFill>
              </a:rPr>
              <a:t>（</a:t>
            </a:r>
            <a:r>
              <a:rPr lang="en-US" altLang="zh-CN" sz="2800" b="1" dirty="0" smtClean="0">
                <a:solidFill>
                  <a:srgbClr val="FF0000"/>
                </a:solidFill>
              </a:rPr>
              <a:t>2</a:t>
            </a:r>
            <a:r>
              <a:rPr lang="zh-CN" altLang="en-US" sz="2800" b="1" dirty="0" smtClean="0">
                <a:solidFill>
                  <a:srgbClr val="FF0000"/>
                </a:solidFill>
              </a:rPr>
              <a:t>）</a:t>
            </a:r>
            <a:r>
              <a:rPr lang="zh-CN" altLang="zh-CN" sz="2800" b="1" dirty="0" smtClean="0">
                <a:solidFill>
                  <a:srgbClr val="FF0000"/>
                </a:solidFill>
              </a:rPr>
              <a:t>依依不舍</a:t>
            </a:r>
            <a:r>
              <a:rPr lang="en-US" altLang="zh-CN" sz="2800" b="1" dirty="0" smtClean="0">
                <a:solidFill>
                  <a:srgbClr val="FF0000"/>
                </a:solidFill>
              </a:rPr>
              <a:t>    </a:t>
            </a:r>
            <a:endParaRPr lang="zh-CN" altLang="zh-CN" sz="2800" b="1" dirty="0">
              <a:solidFill>
                <a:srgbClr val="FF0000"/>
              </a:solidFill>
            </a:endParaRPr>
          </a:p>
          <a:p>
            <a:pPr eaLnBrk="0" fontAlgn="ctr" hangingPunct="0">
              <a:buNone/>
            </a:pPr>
            <a:r>
              <a:rPr lang="en-US" altLang="zh-CN" sz="2800" b="1" dirty="0"/>
              <a:t>20. </a:t>
            </a:r>
            <a:r>
              <a:rPr lang="zh-CN" altLang="zh-CN" sz="2800" b="1" dirty="0"/>
              <a:t>这首诗与柳永《雨霖铃》词都运用了点染手法，试赏析本诗的点染手法</a:t>
            </a:r>
            <a:r>
              <a:rPr lang="zh-CN" altLang="zh-CN" sz="2800" b="1" dirty="0" smtClean="0"/>
              <a:t>。</a:t>
            </a:r>
            <a:endParaRPr lang="zh-CN" altLang="zh-CN"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548680"/>
            <a:ext cx="8424936" cy="5616624"/>
          </a:xfrm>
        </p:spPr>
        <p:txBody>
          <a:bodyPr>
            <a:normAutofit/>
          </a:bodyPr>
          <a:lstStyle/>
          <a:p>
            <a:pPr>
              <a:buNone/>
            </a:pPr>
            <a:r>
              <a:rPr lang="zh-CN" altLang="en-US" b="1" dirty="0" smtClean="0"/>
              <a:t>参考答案</a:t>
            </a:r>
            <a:endParaRPr lang="en-US" altLang="zh-CN" b="1" dirty="0" smtClean="0"/>
          </a:p>
          <a:p>
            <a:pPr>
              <a:buNone/>
            </a:pPr>
            <a:r>
              <a:rPr lang="zh-CN" altLang="en-US" b="1" dirty="0" smtClean="0"/>
              <a:t>（</a:t>
            </a:r>
            <a:r>
              <a:rPr lang="en-US" altLang="zh-CN" b="1" dirty="0" smtClean="0"/>
              <a:t>6</a:t>
            </a:r>
            <a:r>
              <a:rPr lang="zh-CN" altLang="en-US" b="1" dirty="0" smtClean="0"/>
              <a:t>分）</a:t>
            </a:r>
            <a:r>
              <a:rPr lang="zh-CN" altLang="zh-CN" b="1" dirty="0" smtClean="0"/>
              <a:t>①</a:t>
            </a:r>
            <a:r>
              <a:rPr lang="zh-CN" altLang="zh-CN" b="1" dirty="0"/>
              <a:t>“送君多暮情”句点出了伤别之情；②“淹留野寺出”至“梦里金陵城”十句，层层铺写暮景，满篇幽淡惆怅，字字都是“暮情”，有力渲染烘托了离情；</a:t>
            </a:r>
            <a:r>
              <a:rPr lang="en-US" altLang="zh-CN" b="1" dirty="0"/>
              <a:t>③</a:t>
            </a:r>
            <a:r>
              <a:rPr lang="zh-CN" altLang="zh-CN" b="1" dirty="0"/>
              <a:t>结尾“叹息此离别”再次点明离别之情，“悠悠江海行”表达对朋友孤身远去的不舍</a:t>
            </a:r>
            <a:r>
              <a:rPr lang="zh-CN" altLang="zh-CN" b="1" dirty="0" smtClean="0"/>
              <a:t>。</a:t>
            </a:r>
            <a:endParaRPr lang="en-US" altLang="zh-CN" b="1" dirty="0" smtClean="0"/>
          </a:p>
          <a:p>
            <a:pPr>
              <a:buNone/>
            </a:pPr>
            <a:r>
              <a:rPr lang="en-US" altLang="zh-CN" b="1" dirty="0">
                <a:solidFill>
                  <a:schemeClr val="tx2">
                    <a:lumMod val="60000"/>
                    <a:lumOff val="40000"/>
                  </a:schemeClr>
                </a:solidFill>
              </a:rPr>
              <a:t> </a:t>
            </a:r>
            <a:r>
              <a:rPr lang="en-US" altLang="zh-CN" b="1" dirty="0" smtClean="0">
                <a:solidFill>
                  <a:schemeClr val="tx2">
                    <a:lumMod val="60000"/>
                    <a:lumOff val="40000"/>
                  </a:schemeClr>
                </a:solidFill>
              </a:rPr>
              <a:t>   </a:t>
            </a:r>
            <a:r>
              <a:rPr lang="zh-CN" altLang="zh-CN" b="1" dirty="0" smtClean="0">
                <a:solidFill>
                  <a:srgbClr val="FF0000"/>
                </a:solidFill>
              </a:rPr>
              <a:t>评</a:t>
            </a:r>
            <a:r>
              <a:rPr lang="zh-CN" altLang="zh-CN" b="1" dirty="0">
                <a:solidFill>
                  <a:srgbClr val="FF0000"/>
                </a:solidFill>
              </a:rPr>
              <a:t>分标</a:t>
            </a:r>
            <a:r>
              <a:rPr lang="zh-CN" altLang="zh-CN" b="1" dirty="0" smtClean="0">
                <a:solidFill>
                  <a:srgbClr val="FF0000"/>
                </a:solidFill>
              </a:rPr>
              <a:t>准：</a:t>
            </a:r>
            <a:r>
              <a:rPr lang="zh-CN" altLang="zh-CN" b="1" dirty="0">
                <a:solidFill>
                  <a:srgbClr val="FF0000"/>
                </a:solidFill>
              </a:rPr>
              <a:t>答</a:t>
            </a:r>
            <a:r>
              <a:rPr lang="zh-CN" altLang="zh-CN" b="1" dirty="0" smtClean="0">
                <a:solidFill>
                  <a:srgbClr val="FF0000"/>
                </a:solidFill>
              </a:rPr>
              <a:t>出</a:t>
            </a:r>
            <a:r>
              <a:rPr lang="zh-CN" altLang="en-US" b="1" dirty="0">
                <a:solidFill>
                  <a:srgbClr val="FF0000"/>
                </a:solidFill>
              </a:rPr>
              <a:t>第</a:t>
            </a:r>
            <a:r>
              <a:rPr lang="zh-CN" altLang="zh-CN" b="1" dirty="0" smtClean="0">
                <a:solidFill>
                  <a:srgbClr val="FF0000"/>
                </a:solidFill>
              </a:rPr>
              <a:t>①点得</a:t>
            </a:r>
            <a:r>
              <a:rPr lang="en-US" altLang="zh-CN" b="1" dirty="0" smtClean="0">
                <a:solidFill>
                  <a:srgbClr val="FF0000"/>
                </a:solidFill>
              </a:rPr>
              <a:t>1</a:t>
            </a:r>
            <a:r>
              <a:rPr lang="zh-CN" altLang="zh-CN" b="1" dirty="0" smtClean="0">
                <a:solidFill>
                  <a:srgbClr val="FF0000"/>
                </a:solidFill>
              </a:rPr>
              <a:t>分</a:t>
            </a:r>
            <a:r>
              <a:rPr lang="zh-CN" altLang="zh-CN" b="1" dirty="0">
                <a:solidFill>
                  <a:srgbClr val="FF0000"/>
                </a:solidFill>
              </a:rPr>
              <a:t>，答出第②点得</a:t>
            </a:r>
            <a:r>
              <a:rPr lang="en-US" altLang="zh-CN" b="1" dirty="0">
                <a:solidFill>
                  <a:srgbClr val="FF0000"/>
                </a:solidFill>
              </a:rPr>
              <a:t>4</a:t>
            </a:r>
            <a:r>
              <a:rPr lang="zh-CN" altLang="zh-CN" b="1" dirty="0" smtClean="0">
                <a:solidFill>
                  <a:srgbClr val="FF0000"/>
                </a:solidFill>
              </a:rPr>
              <a:t>分</a:t>
            </a:r>
            <a:r>
              <a:rPr lang="zh-CN" altLang="en-US" b="1" dirty="0">
                <a:solidFill>
                  <a:srgbClr val="FF0000"/>
                </a:solidFill>
              </a:rPr>
              <a:t>，</a:t>
            </a:r>
            <a:r>
              <a:rPr lang="zh-CN" altLang="zh-CN" b="1" dirty="0" smtClean="0">
                <a:solidFill>
                  <a:srgbClr val="FF0000"/>
                </a:solidFill>
              </a:rPr>
              <a:t>答出第</a:t>
            </a:r>
            <a:r>
              <a:rPr lang="en-US" altLang="zh-CN" b="1" dirty="0" smtClean="0">
                <a:solidFill>
                  <a:srgbClr val="FF0000"/>
                </a:solidFill>
              </a:rPr>
              <a:t>③</a:t>
            </a:r>
            <a:r>
              <a:rPr lang="zh-CN" altLang="zh-CN" b="1" dirty="0" smtClean="0">
                <a:solidFill>
                  <a:srgbClr val="FF0000"/>
                </a:solidFill>
              </a:rPr>
              <a:t>得</a:t>
            </a:r>
            <a:r>
              <a:rPr lang="en-US" altLang="zh-CN" b="1" dirty="0" smtClean="0">
                <a:solidFill>
                  <a:srgbClr val="FF0000"/>
                </a:solidFill>
              </a:rPr>
              <a:t>1</a:t>
            </a:r>
            <a:r>
              <a:rPr lang="zh-CN" altLang="zh-CN" b="1" dirty="0" smtClean="0">
                <a:solidFill>
                  <a:srgbClr val="FF0000"/>
                </a:solidFill>
              </a:rPr>
              <a:t>分</a:t>
            </a:r>
            <a:r>
              <a:rPr lang="zh-CN" altLang="en-US" b="1" dirty="0" smtClean="0">
                <a:solidFill>
                  <a:srgbClr val="FF0000"/>
                </a:solidFill>
              </a:rPr>
              <a:t>。</a:t>
            </a:r>
            <a:endParaRPr lang="zh-CN" altLang="zh-CN" b="1" dirty="0">
              <a:solidFill>
                <a:srgbClr val="FF0000"/>
              </a:solidFill>
            </a:endParaRPr>
          </a:p>
          <a:p>
            <a:endParaRPr lang="zh-CN" alt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44016"/>
            <a:ext cx="8784976" cy="6713984"/>
          </a:xfrm>
        </p:spPr>
        <p:txBody>
          <a:bodyPr>
            <a:normAutofit fontScale="92500" lnSpcReduction="10000"/>
          </a:bodyPr>
          <a:lstStyle/>
          <a:p>
            <a:pPr lvl="0">
              <a:buNone/>
            </a:pPr>
            <a:r>
              <a:rPr lang="zh-CN" altLang="en-US" b="1" dirty="0" smtClean="0"/>
              <a:t>   评分细则：</a:t>
            </a:r>
            <a:endParaRPr lang="en-US" altLang="zh-CN" b="1" dirty="0" smtClean="0"/>
          </a:p>
          <a:p>
            <a:pPr lvl="0">
              <a:buNone/>
            </a:pPr>
            <a:r>
              <a:rPr lang="zh-CN" altLang="en-US" b="1" dirty="0" smtClean="0"/>
              <a:t>（</a:t>
            </a:r>
            <a:r>
              <a:rPr lang="en-US" altLang="zh-CN" b="1" dirty="0" smtClean="0"/>
              <a:t>1</a:t>
            </a:r>
            <a:r>
              <a:rPr lang="zh-CN" altLang="en-US" b="1" dirty="0" smtClean="0"/>
              <a:t>）</a:t>
            </a:r>
            <a:r>
              <a:rPr lang="zh-CN" altLang="zh-CN" b="1" dirty="0" smtClean="0"/>
              <a:t>凡是能够指出该诗运用了“渲染”“铺陈”“铺叙”的手法，并进行具体分析的，视答案的详略和到位程度得</a:t>
            </a:r>
            <a:r>
              <a:rPr lang="en-US" altLang="zh-CN" b="1" dirty="0" smtClean="0"/>
              <a:t>2</a:t>
            </a:r>
            <a:r>
              <a:rPr lang="zh-CN" altLang="zh-CN" b="1" dirty="0" smtClean="0"/>
              <a:t>分—</a:t>
            </a:r>
            <a:r>
              <a:rPr lang="en-US" altLang="zh-CN" b="1" dirty="0" smtClean="0"/>
              <a:t>4</a:t>
            </a:r>
            <a:r>
              <a:rPr lang="zh-CN" altLang="zh-CN" b="1" dirty="0" smtClean="0"/>
              <a:t>分；凡是从情景交融、虚实结合等角度展开的，或者从意象、意境的角度展开的，视答案的详略和到位程度也得</a:t>
            </a:r>
            <a:r>
              <a:rPr lang="en-US" altLang="zh-CN" b="1" dirty="0" smtClean="0"/>
              <a:t>2</a:t>
            </a:r>
            <a:r>
              <a:rPr lang="zh-CN" altLang="zh-CN" b="1" dirty="0" smtClean="0"/>
              <a:t>分—</a:t>
            </a:r>
            <a:r>
              <a:rPr lang="en-US" altLang="zh-CN" b="1" dirty="0" smtClean="0"/>
              <a:t>4</a:t>
            </a:r>
            <a:r>
              <a:rPr lang="zh-CN" altLang="zh-CN" b="1" dirty="0" smtClean="0"/>
              <a:t>分；不是从以上角度，而是从其他角度展开的，只要言之成理、持之有故的，视答案的详略和到位程度同样得</a:t>
            </a:r>
            <a:r>
              <a:rPr lang="en-US" altLang="zh-CN" b="1" dirty="0" smtClean="0"/>
              <a:t>2</a:t>
            </a:r>
            <a:r>
              <a:rPr lang="zh-CN" altLang="zh-CN" b="1" dirty="0" smtClean="0"/>
              <a:t>分—</a:t>
            </a:r>
            <a:r>
              <a:rPr lang="en-US" altLang="zh-CN" b="1" dirty="0" smtClean="0"/>
              <a:t>4</a:t>
            </a:r>
            <a:r>
              <a:rPr lang="zh-CN" altLang="zh-CN" b="1" dirty="0" smtClean="0"/>
              <a:t>分。</a:t>
            </a:r>
          </a:p>
          <a:p>
            <a:pPr lvl="0">
              <a:buNone/>
            </a:pPr>
            <a:r>
              <a:rPr lang="zh-CN" altLang="en-US" b="1" dirty="0" smtClean="0"/>
              <a:t>（</a:t>
            </a:r>
            <a:r>
              <a:rPr lang="en-US" altLang="zh-CN" b="1" dirty="0" smtClean="0"/>
              <a:t>2</a:t>
            </a:r>
            <a:r>
              <a:rPr lang="zh-CN" altLang="en-US" b="1" dirty="0" smtClean="0"/>
              <a:t>）</a:t>
            </a:r>
            <a:r>
              <a:rPr lang="zh-CN" altLang="zh-CN" b="1" dirty="0" smtClean="0"/>
              <a:t>两处“点”只要指出其中一处，并答出某句“点明离别之情”的，均得</a:t>
            </a:r>
            <a:r>
              <a:rPr lang="en-US" altLang="zh-CN" b="1" dirty="0" smtClean="0"/>
              <a:t>2</a:t>
            </a:r>
            <a:r>
              <a:rPr lang="zh-CN" altLang="zh-CN" b="1" dirty="0" smtClean="0"/>
              <a:t>分；没有答出“点明离别之情”，但是答出“直接抒发离别之情”或“直抒胸臆，表达离别之情”的，也得</a:t>
            </a:r>
            <a:r>
              <a:rPr lang="en-US" altLang="zh-CN" b="1" dirty="0" smtClean="0"/>
              <a:t>2</a:t>
            </a:r>
            <a:r>
              <a:rPr lang="zh-CN" altLang="zh-CN" b="1" dirty="0" smtClean="0"/>
              <a:t>分；仅仅指出了“点”“直接抒情”或“直抒胸臆”而没有答出“离别之情”的，得</a:t>
            </a:r>
            <a:r>
              <a:rPr lang="en-US" altLang="zh-CN" b="1" dirty="0" smtClean="0"/>
              <a:t>1</a:t>
            </a:r>
            <a:r>
              <a:rPr lang="zh-CN" altLang="zh-CN" b="1" dirty="0" smtClean="0"/>
              <a:t>分。</a:t>
            </a:r>
          </a:p>
          <a:p>
            <a:endParaRPr lang="zh-CN" alt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433467"/>
          </a:xfrm>
        </p:spPr>
        <p:txBody>
          <a:bodyPr>
            <a:normAutofit lnSpcReduction="10000"/>
          </a:bodyPr>
          <a:lstStyle/>
          <a:p>
            <a:pPr>
              <a:buNone/>
            </a:pPr>
            <a:r>
              <a:rPr lang="en-US" altLang="zh-CN" b="1" dirty="0" smtClean="0"/>
              <a:t>[</a:t>
            </a:r>
            <a:r>
              <a:rPr lang="zh-CN" altLang="zh-CN" b="1" dirty="0" smtClean="0"/>
              <a:t>例</a:t>
            </a:r>
            <a:r>
              <a:rPr lang="en-US" altLang="zh-CN" b="1" dirty="0" smtClean="0"/>
              <a:t>1]</a:t>
            </a:r>
            <a:r>
              <a:rPr lang="zh-CN" altLang="zh-CN" b="1" dirty="0" smtClean="0"/>
              <a:t>运用悲伤的环境描写来衬托自己对友人的不舍与留恋。（</a:t>
            </a:r>
            <a:r>
              <a:rPr lang="en-US" altLang="zh-CN" b="1" dirty="0" smtClean="0"/>
              <a:t>1</a:t>
            </a:r>
            <a:r>
              <a:rPr lang="zh-CN" altLang="zh-CN" b="1" dirty="0" smtClean="0"/>
              <a:t>分）</a:t>
            </a:r>
          </a:p>
          <a:p>
            <a:pPr>
              <a:buNone/>
            </a:pPr>
            <a:r>
              <a:rPr lang="en-US" altLang="zh-CN" b="1" dirty="0" smtClean="0"/>
              <a:t>[</a:t>
            </a:r>
            <a:r>
              <a:rPr lang="zh-CN" altLang="zh-CN" b="1" dirty="0" smtClean="0"/>
              <a:t>例</a:t>
            </a:r>
            <a:r>
              <a:rPr lang="en-US" altLang="zh-CN" b="1" dirty="0" smtClean="0"/>
              <a:t>2]</a:t>
            </a:r>
            <a:r>
              <a:rPr lang="zh-CN" altLang="zh-CN" b="1" dirty="0" smtClean="0"/>
              <a:t>运用虚实结合的手法，写对王昌龄的不舍之情，使用“月、沙鸟、金陵城”等意象表达无奈和痛苦的留别之情；古诗文对偶明显，朗朗上口。（</a:t>
            </a:r>
            <a:r>
              <a:rPr lang="en-US" altLang="zh-CN" b="1" dirty="0" smtClean="0"/>
              <a:t>2</a:t>
            </a:r>
            <a:r>
              <a:rPr lang="zh-CN" altLang="zh-CN" b="1" dirty="0" smtClean="0"/>
              <a:t>分）</a:t>
            </a:r>
          </a:p>
          <a:p>
            <a:pPr>
              <a:buNone/>
            </a:pPr>
            <a:r>
              <a:rPr lang="en-US" altLang="zh-CN" b="1" dirty="0" smtClean="0"/>
              <a:t>[</a:t>
            </a:r>
            <a:r>
              <a:rPr lang="zh-CN" altLang="zh-CN" b="1" dirty="0" smtClean="0"/>
              <a:t>例</a:t>
            </a:r>
            <a:r>
              <a:rPr lang="en-US" altLang="zh-CN" b="1" dirty="0" smtClean="0"/>
              <a:t>3]</a:t>
            </a:r>
            <a:r>
              <a:rPr lang="zh-CN" altLang="zh-CN" b="1" dirty="0" smtClean="0"/>
              <a:t>作者将自己对友人不舍的情感用周边的事物表现出来，如“水”“孤山”“鸟”等。作者通过对这些景物的描写表达出“我”对友人的依依不舍和对友人相处时间短暂的惋惜。（</a:t>
            </a:r>
            <a:r>
              <a:rPr lang="en-US" altLang="zh-CN" b="1" dirty="0" smtClean="0"/>
              <a:t>3</a:t>
            </a:r>
            <a:r>
              <a:rPr lang="zh-CN" altLang="zh-CN" b="1" dirty="0" smtClean="0"/>
              <a:t>分）</a:t>
            </a:r>
          </a:p>
          <a:p>
            <a:pPr>
              <a:buNone/>
            </a:pPr>
            <a:endParaRPr lang="zh-CN" alt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052736"/>
            <a:ext cx="8229600" cy="4525963"/>
          </a:xfrm>
        </p:spPr>
        <p:txBody>
          <a:bodyPr>
            <a:normAutofit fontScale="92500" lnSpcReduction="10000"/>
          </a:bodyPr>
          <a:lstStyle/>
          <a:p>
            <a:pPr>
              <a:buNone/>
            </a:pPr>
            <a:r>
              <a:rPr lang="en-US" altLang="zh-CN" b="1" dirty="0" smtClean="0"/>
              <a:t>[</a:t>
            </a:r>
            <a:r>
              <a:rPr lang="zh-CN" altLang="zh-CN" b="1" dirty="0" smtClean="0"/>
              <a:t>例</a:t>
            </a:r>
            <a:r>
              <a:rPr lang="en-US" altLang="zh-CN" b="1" dirty="0" smtClean="0"/>
              <a:t>4]</a:t>
            </a:r>
            <a:r>
              <a:rPr lang="zh-CN" altLang="zh-CN" b="1" dirty="0" smtClean="0"/>
              <a:t>本诗是一首送别诗，运用了点染手法，即通过描写景物来抒发感情。本诗写了孤山、舟楫、微浪、林月、沙鸟、江海等意象，写出了寂寥、孤清的景象，渲染了哀伤的氛围，抒发了作者送别友人的不舍、伤感</a:t>
            </a:r>
            <a:r>
              <a:rPr lang="zh-CN" altLang="zh-CN" b="1" dirty="0" smtClean="0"/>
              <a:t>和</a:t>
            </a:r>
            <a:r>
              <a:rPr lang="zh-CN" altLang="en-US" b="1" dirty="0" smtClean="0"/>
              <a:t>怀</a:t>
            </a:r>
            <a:r>
              <a:rPr lang="zh-CN" altLang="zh-CN" b="1" dirty="0" smtClean="0"/>
              <a:t>念</a:t>
            </a:r>
            <a:r>
              <a:rPr lang="zh-CN" altLang="zh-CN" b="1" dirty="0" smtClean="0"/>
              <a:t>，寓情于景，情景交融。（</a:t>
            </a:r>
            <a:r>
              <a:rPr lang="en-US" altLang="zh-CN" b="1" dirty="0" smtClean="0"/>
              <a:t>4</a:t>
            </a:r>
            <a:r>
              <a:rPr lang="zh-CN" altLang="zh-CN" b="1" dirty="0" smtClean="0"/>
              <a:t>分）</a:t>
            </a:r>
          </a:p>
          <a:p>
            <a:pPr>
              <a:buNone/>
            </a:pPr>
            <a:r>
              <a:rPr lang="en-US" altLang="zh-CN" b="1" dirty="0" smtClean="0"/>
              <a:t>[</a:t>
            </a:r>
            <a:r>
              <a:rPr lang="zh-CN" altLang="zh-CN" b="1" dirty="0" smtClean="0"/>
              <a:t>例</a:t>
            </a:r>
            <a:r>
              <a:rPr lang="en-US" altLang="zh-CN" b="1" dirty="0" smtClean="0"/>
              <a:t>5]</a:t>
            </a:r>
            <a:r>
              <a:rPr lang="zh-CN" altLang="zh-CN" b="1" dirty="0" smtClean="0"/>
              <a:t>①借景抒情，以“漕水东去”“孤山明”“夕阳”等表达作者对友人的不舍。②用山、寺、鸟、月等意象抒发对友人的怀念与关切。</a:t>
            </a:r>
            <a:r>
              <a:rPr lang="en-US" altLang="zh-CN" b="1" dirty="0" smtClean="0"/>
              <a:t>③</a:t>
            </a:r>
            <a:r>
              <a:rPr lang="zh-CN" altLang="zh-CN" b="1" dirty="0" smtClean="0"/>
              <a:t>用景物渲染离别的忧愁。（</a:t>
            </a:r>
            <a:r>
              <a:rPr lang="en-US" altLang="zh-CN" b="1" dirty="0" smtClean="0"/>
              <a:t>4</a:t>
            </a:r>
            <a:r>
              <a:rPr lang="zh-CN" altLang="zh-CN" b="1" dirty="0" smtClean="0"/>
              <a:t>分）</a:t>
            </a:r>
          </a:p>
          <a:p>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620688"/>
            <a:ext cx="8496944" cy="5760640"/>
          </a:xfrm>
        </p:spPr>
        <p:txBody>
          <a:bodyPr>
            <a:normAutofit fontScale="92500" lnSpcReduction="10000"/>
          </a:bodyPr>
          <a:lstStyle/>
          <a:p>
            <a:pPr>
              <a:buNone/>
            </a:pPr>
            <a:r>
              <a:rPr lang="en-US" altLang="zh-CN" b="1" dirty="0" smtClean="0"/>
              <a:t>[</a:t>
            </a:r>
            <a:r>
              <a:rPr lang="zh-CN" altLang="zh-CN" b="1" dirty="0" smtClean="0"/>
              <a:t>例</a:t>
            </a:r>
            <a:r>
              <a:rPr lang="en-US" altLang="zh-CN" b="1" dirty="0" smtClean="0"/>
              <a:t>6]</a:t>
            </a:r>
            <a:r>
              <a:rPr lang="zh-CN" altLang="zh-CN" b="1" dirty="0" smtClean="0"/>
              <a:t>①虚实结合，虚写友人离别后途中的风景，实写送别时的场景，渲染了悲伤的气氛，突出诗人心中的不舍。②以景结情，写出此次离别便相隔很远无法相见的悲伤。</a:t>
            </a:r>
            <a:r>
              <a:rPr lang="en-US" altLang="zh-CN" b="1" dirty="0" smtClean="0"/>
              <a:t>③</a:t>
            </a:r>
            <a:r>
              <a:rPr lang="zh-CN" altLang="zh-CN" b="1" dirty="0" smtClean="0"/>
              <a:t>直抒胸臆，“叹息”一词点出诗人的无奈与不舍。（</a:t>
            </a:r>
            <a:r>
              <a:rPr lang="en-US" altLang="zh-CN" b="1" dirty="0" smtClean="0"/>
              <a:t>5</a:t>
            </a:r>
            <a:r>
              <a:rPr lang="zh-CN" altLang="zh-CN" b="1" dirty="0" smtClean="0"/>
              <a:t>分）</a:t>
            </a:r>
          </a:p>
          <a:p>
            <a:pPr>
              <a:buNone/>
            </a:pPr>
            <a:r>
              <a:rPr lang="en-US" altLang="zh-CN" b="1" dirty="0" smtClean="0"/>
              <a:t>[</a:t>
            </a:r>
            <a:r>
              <a:rPr lang="zh-CN" altLang="zh-CN" b="1" dirty="0" smtClean="0"/>
              <a:t>例</a:t>
            </a:r>
            <a:r>
              <a:rPr lang="en-US" altLang="zh-CN" b="1" dirty="0" smtClean="0"/>
              <a:t>7]</a:t>
            </a:r>
            <a:r>
              <a:rPr lang="zh-CN" altLang="zh-CN" b="1" dirty="0" smtClean="0"/>
              <a:t>①第一句点明送别一事，“暮情”点明离别伤感之情，奠定全诗基调。②二至六句运用大量景物描写，重笔渲染，寓情于景，表达浓浓的离分之情与挽留之意。</a:t>
            </a:r>
            <a:r>
              <a:rPr lang="en-US" altLang="zh-CN" b="1" dirty="0" smtClean="0"/>
              <a:t>③</a:t>
            </a:r>
            <a:r>
              <a:rPr lang="zh-CN" altLang="zh-CN" b="1" dirty="0" smtClean="0"/>
              <a:t>写景部分虚实结合，层次丰富，眼前景寄托哀情，想象景祝愿友人。④末句“叹息”二字再次点明情感，首尾呼应，同时总结前文的大篇幅渲染，使情景交融。（</a:t>
            </a:r>
            <a:r>
              <a:rPr lang="en-US" altLang="zh-CN" b="1" dirty="0" smtClean="0"/>
              <a:t>6</a:t>
            </a:r>
            <a:r>
              <a:rPr lang="zh-CN" altLang="zh-CN" b="1" dirty="0" smtClean="0"/>
              <a:t>分）</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188640"/>
            <a:ext cx="2736304" cy="692696"/>
          </a:xfrm>
          <a:solidFill>
            <a:srgbClr val="FFFF00"/>
          </a:solidFill>
          <a:ln>
            <a:solidFill>
              <a:srgbClr val="FF0000"/>
            </a:solidFill>
          </a:ln>
        </p:spPr>
        <p:txBody>
          <a:bodyPr>
            <a:normAutofit fontScale="90000"/>
          </a:bodyPr>
          <a:lstStyle/>
          <a:p>
            <a:r>
              <a:rPr lang="zh-CN" altLang="en-US" b="1" dirty="0" smtClean="0"/>
              <a:t>回归教材</a:t>
            </a:r>
            <a:endParaRPr lang="zh-CN" altLang="en-US" b="1" dirty="0"/>
          </a:p>
        </p:txBody>
      </p:sp>
      <p:sp>
        <p:nvSpPr>
          <p:cNvPr id="3" name="内容占位符 2"/>
          <p:cNvSpPr>
            <a:spLocks noGrp="1"/>
          </p:cNvSpPr>
          <p:nvPr>
            <p:ph idx="1"/>
          </p:nvPr>
        </p:nvSpPr>
        <p:spPr>
          <a:xfrm>
            <a:off x="107504" y="1025352"/>
            <a:ext cx="8568952" cy="5832648"/>
          </a:xfrm>
        </p:spPr>
        <p:txBody>
          <a:bodyPr>
            <a:normAutofit/>
          </a:bodyPr>
          <a:lstStyle/>
          <a:p>
            <a:pPr>
              <a:buNone/>
            </a:pPr>
            <a:r>
              <a:rPr lang="zh-CN" altLang="en-US" b="1" dirty="0" smtClean="0"/>
              <a:t>             高</a:t>
            </a:r>
            <a:r>
              <a:rPr lang="zh-CN" altLang="en-US" b="1" dirty="0"/>
              <a:t>中语文必修四第三专</a:t>
            </a:r>
            <a:r>
              <a:rPr lang="zh-CN" altLang="en-US" b="1" dirty="0" smtClean="0"/>
              <a:t>题</a:t>
            </a:r>
            <a:r>
              <a:rPr lang="en-US" altLang="zh-CN" b="1" dirty="0" smtClean="0"/>
              <a:t>——</a:t>
            </a:r>
            <a:r>
              <a:rPr lang="zh-CN" altLang="en-US" b="1" dirty="0" smtClean="0"/>
              <a:t>落笔惊风雨的文本研习第三题：“</a:t>
            </a:r>
            <a:r>
              <a:rPr lang="zh-CN" altLang="en-US" b="1" dirty="0"/>
              <a:t>清代文学批评家刘熙载在</a:t>
            </a:r>
            <a:r>
              <a:rPr lang="en-US" altLang="zh-CN" b="1" dirty="0"/>
              <a:t>《</a:t>
            </a:r>
            <a:r>
              <a:rPr lang="zh-CN" altLang="en-US" b="1" dirty="0"/>
              <a:t>艺概</a:t>
            </a:r>
            <a:r>
              <a:rPr lang="en-US" altLang="zh-CN" b="1" dirty="0"/>
              <a:t>》</a:t>
            </a:r>
            <a:r>
              <a:rPr lang="zh-CN" altLang="en-US" b="1" dirty="0"/>
              <a:t>中指出，柳永的词善于运用‘点染’的手法。所谓‘点’，指的是点明情感的内</a:t>
            </a:r>
            <a:r>
              <a:rPr lang="zh-CN" altLang="en-US" b="1" dirty="0" smtClean="0"/>
              <a:t>涵；所</a:t>
            </a:r>
            <a:r>
              <a:rPr lang="zh-CN" altLang="en-US" b="1" dirty="0"/>
              <a:t>谓‘染’，指的是用景物来渲染烘托所点明的感情。比如‘念去去、千里烟波，暮霭沉沉楚天阔’一句</a:t>
            </a:r>
            <a:r>
              <a:rPr lang="zh-CN" altLang="en-US" b="1" dirty="0" smtClean="0"/>
              <a:t>中，先</a:t>
            </a:r>
            <a:r>
              <a:rPr lang="zh-CN" altLang="en-US" b="1" dirty="0"/>
              <a:t>点明离别之情‘念去去’，再用‘千里烟</a:t>
            </a:r>
            <a:r>
              <a:rPr lang="zh-CN" altLang="en-US" b="1" dirty="0" smtClean="0"/>
              <a:t>波，暮</a:t>
            </a:r>
            <a:r>
              <a:rPr lang="zh-CN" altLang="en-US" b="1" dirty="0"/>
              <a:t>霭沉沉楚天阔’的景色渲染烘托</a:t>
            </a:r>
            <a:r>
              <a:rPr lang="zh-CN" altLang="en-US" b="1" dirty="0" smtClean="0"/>
              <a:t>。请你在</a:t>
            </a:r>
            <a:r>
              <a:rPr lang="en-US" altLang="zh-CN" b="1" dirty="0" smtClean="0"/>
              <a:t>《</a:t>
            </a:r>
            <a:r>
              <a:rPr lang="zh-CN" altLang="en-US" b="1" dirty="0" smtClean="0"/>
              <a:t>雨霖铃</a:t>
            </a:r>
            <a:r>
              <a:rPr lang="en-US" altLang="zh-CN" b="1" dirty="0" smtClean="0"/>
              <a:t>》</a:t>
            </a:r>
            <a:r>
              <a:rPr lang="zh-CN" altLang="en-US" b="1" dirty="0" smtClean="0"/>
              <a:t>一词中再找一找这样的句子，并说说这种写法的作用与效果。”</a:t>
            </a:r>
            <a:endParaRPr lang="zh-CN" alt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0"/>
            <a:ext cx="8784976" cy="6669360"/>
          </a:xfrm>
        </p:spPr>
        <p:txBody>
          <a:bodyPr>
            <a:noAutofit/>
          </a:bodyPr>
          <a:lstStyle/>
          <a:p>
            <a:pPr eaLnBrk="0" fontAlgn="ctr" hangingPunct="0">
              <a:buNone/>
            </a:pPr>
            <a:r>
              <a:rPr lang="zh-CN" altLang="zh-CN" sz="2800" b="1" dirty="0" smtClean="0"/>
              <a:t>阅读下面的材料，完成下面</a:t>
            </a:r>
            <a:r>
              <a:rPr lang="en-US" altLang="zh-CN" sz="2800" b="1" dirty="0" smtClean="0"/>
              <a:t>2</a:t>
            </a:r>
            <a:r>
              <a:rPr lang="zh-CN" altLang="zh-CN" sz="2800" b="1" dirty="0" smtClean="0"/>
              <a:t>个小题。</a:t>
            </a:r>
          </a:p>
          <a:p>
            <a:pPr eaLnBrk="0" fontAlgn="ctr" hangingPunct="0">
              <a:buNone/>
            </a:pPr>
            <a:r>
              <a:rPr lang="zh-CN" altLang="zh-CN" sz="2800" b="1" dirty="0" smtClean="0"/>
              <a:t>子曰：</a:t>
            </a:r>
            <a:r>
              <a:rPr lang="en-US" altLang="zh-CN" sz="2800" b="1" dirty="0" smtClean="0"/>
              <a:t>“</a:t>
            </a:r>
            <a:r>
              <a:rPr lang="zh-CN" altLang="zh-CN" sz="2800" b="1" dirty="0" smtClean="0"/>
              <a:t>甚矣吾衰也！久矣吾不复梦见周公！</a:t>
            </a:r>
            <a:r>
              <a:rPr lang="en-US" altLang="zh-CN" sz="2800" b="1" dirty="0" smtClean="0"/>
              <a:t>”</a:t>
            </a:r>
            <a:r>
              <a:rPr lang="zh-CN" altLang="zh-CN" sz="2800" b="1" dirty="0" smtClean="0"/>
              <a:t>（《论语</a:t>
            </a:r>
            <a:r>
              <a:rPr lang="en-US" altLang="zh-CN" sz="2800" b="1" dirty="0" smtClean="0"/>
              <a:t>·</a:t>
            </a:r>
            <a:r>
              <a:rPr lang="zh-CN" altLang="zh-CN" sz="2800" b="1" dirty="0" smtClean="0"/>
              <a:t>述而》）</a:t>
            </a:r>
          </a:p>
          <a:p>
            <a:pPr eaLnBrk="0" fontAlgn="ctr" hangingPunct="0">
              <a:buNone/>
            </a:pPr>
            <a:r>
              <a:rPr lang="zh-CN" altLang="zh-CN" sz="2800" b="1" dirty="0" smtClean="0"/>
              <a:t>子曰：</a:t>
            </a:r>
            <a:r>
              <a:rPr lang="en-US" altLang="zh-CN" sz="2800" b="1" dirty="0" smtClean="0"/>
              <a:t>“</a:t>
            </a:r>
            <a:r>
              <a:rPr lang="zh-CN" altLang="zh-CN" sz="2800" b="1" dirty="0" smtClean="0"/>
              <a:t>如有周公之才之美</a:t>
            </a:r>
            <a:r>
              <a:rPr lang="en-US" altLang="zh-CN" sz="2800" b="1" baseline="30000" dirty="0" smtClean="0"/>
              <a:t>①</a:t>
            </a:r>
            <a:r>
              <a:rPr lang="zh-CN" altLang="zh-CN" sz="2800" b="1" dirty="0" smtClean="0"/>
              <a:t>，使</a:t>
            </a:r>
            <a:r>
              <a:rPr lang="en-US" altLang="zh-CN" sz="2800" b="1" baseline="30000" dirty="0" smtClean="0"/>
              <a:t>②</a:t>
            </a:r>
            <a:r>
              <a:rPr lang="zh-CN" altLang="zh-CN" sz="2800" b="1" dirty="0" smtClean="0"/>
              <a:t>骄且吝，其余不足观也已！</a:t>
            </a:r>
            <a:r>
              <a:rPr lang="en-US" altLang="zh-CN" sz="2800" b="1" dirty="0" smtClean="0"/>
              <a:t>”</a:t>
            </a:r>
            <a:r>
              <a:rPr lang="zh-CN" altLang="zh-CN" sz="2800" b="1" dirty="0" smtClean="0"/>
              <a:t>（《论语</a:t>
            </a:r>
            <a:r>
              <a:rPr lang="en-US" altLang="zh-CN" sz="2800" b="1" dirty="0" smtClean="0"/>
              <a:t>·</a:t>
            </a:r>
            <a:r>
              <a:rPr lang="zh-CN" altLang="zh-CN" sz="2800" b="1" dirty="0" smtClean="0"/>
              <a:t>泰伯》）</a:t>
            </a:r>
          </a:p>
          <a:p>
            <a:pPr eaLnBrk="0" fontAlgn="ctr" hangingPunct="0">
              <a:buNone/>
            </a:pPr>
            <a:r>
              <a:rPr lang="zh-CN" altLang="zh-CN" sz="2800" b="1" dirty="0" smtClean="0"/>
              <a:t>【注】</a:t>
            </a:r>
            <a:r>
              <a:rPr lang="en-US" altLang="zh-CN" sz="2800" b="1" dirty="0" smtClean="0"/>
              <a:t>①</a:t>
            </a:r>
            <a:r>
              <a:rPr lang="zh-CN" altLang="zh-CN" sz="2800" b="1" dirty="0" smtClean="0"/>
              <a:t>才之美：美好的才华。</a:t>
            </a:r>
            <a:r>
              <a:rPr lang="en-US" altLang="zh-CN" sz="2800" b="1" dirty="0" smtClean="0"/>
              <a:t>②</a:t>
            </a:r>
            <a:r>
              <a:rPr lang="zh-CN" altLang="zh-CN" sz="2800" b="1" dirty="0" smtClean="0"/>
              <a:t>使：假使。</a:t>
            </a:r>
          </a:p>
          <a:p>
            <a:pPr eaLnBrk="0" fontAlgn="ctr" hangingPunct="0">
              <a:buNone/>
            </a:pPr>
            <a:r>
              <a:rPr lang="en-US" altLang="zh-CN" sz="2800" b="1" dirty="0" smtClean="0"/>
              <a:t>21. </a:t>
            </a:r>
            <a:r>
              <a:rPr lang="zh-CN" altLang="zh-CN" sz="2800" b="1" dirty="0" smtClean="0"/>
              <a:t>第一则材料中</a:t>
            </a:r>
            <a:r>
              <a:rPr lang="en-US" altLang="zh-CN" sz="2800" b="1" dirty="0" smtClean="0"/>
              <a:t>“</a:t>
            </a:r>
            <a:r>
              <a:rPr lang="zh-CN" altLang="zh-CN" sz="2800" b="1" dirty="0" smtClean="0"/>
              <a:t>梦见周公</a:t>
            </a:r>
            <a:r>
              <a:rPr lang="en-US" altLang="zh-CN" sz="2800" b="1" dirty="0" smtClean="0"/>
              <a:t>”</a:t>
            </a:r>
            <a:r>
              <a:rPr lang="zh-CN" altLang="zh-CN" sz="2800" b="1" dirty="0" smtClean="0"/>
              <a:t>的含义是什么？</a:t>
            </a:r>
          </a:p>
          <a:p>
            <a:pPr eaLnBrk="0" fontAlgn="ctr" hangingPunct="0">
              <a:buNone/>
            </a:pPr>
            <a:r>
              <a:rPr lang="en-US" altLang="zh-CN" sz="2800" b="1" dirty="0" smtClean="0"/>
              <a:t>22. </a:t>
            </a:r>
            <a:r>
              <a:rPr lang="zh-CN" altLang="zh-CN" sz="2800" b="1" dirty="0" smtClean="0"/>
              <a:t>概括第二则材料的主旨</a:t>
            </a:r>
            <a:r>
              <a:rPr lang="en-US" altLang="zh-CN" sz="2800" b="1" dirty="0" smtClean="0"/>
              <a:t>，</a:t>
            </a:r>
            <a:r>
              <a:rPr lang="zh-CN" altLang="zh-CN" sz="2800" b="1" dirty="0" smtClean="0"/>
              <a:t>并加以分析</a:t>
            </a:r>
            <a:r>
              <a:rPr lang="en-US" altLang="zh-CN" sz="2800" b="1" dirty="0" smtClean="0"/>
              <a:t>。</a:t>
            </a:r>
            <a:endParaRPr lang="zh-CN" altLang="zh-CN" sz="2800" b="1" dirty="0" smtClean="0"/>
          </a:p>
          <a:p>
            <a:pPr eaLnBrk="0" fontAlgn="ctr" hangingPunct="0">
              <a:buNone/>
            </a:pPr>
            <a:r>
              <a:rPr lang="zh-CN" altLang="zh-CN" sz="2800" b="1" dirty="0" smtClean="0">
                <a:solidFill>
                  <a:srgbClr val="FF0000"/>
                </a:solidFill>
              </a:rPr>
              <a:t>【答案】</a:t>
            </a:r>
            <a:r>
              <a:rPr lang="zh-CN" altLang="en-US" sz="2800" b="1" dirty="0" smtClean="0">
                <a:solidFill>
                  <a:srgbClr val="FF0000"/>
                </a:solidFill>
              </a:rPr>
              <a:t>（</a:t>
            </a:r>
            <a:r>
              <a:rPr lang="en-US" altLang="zh-CN" sz="2800" b="1" dirty="0" smtClean="0">
                <a:solidFill>
                  <a:srgbClr val="FF0000"/>
                </a:solidFill>
              </a:rPr>
              <a:t>2</a:t>
            </a:r>
            <a:r>
              <a:rPr lang="zh-CN" altLang="en-US" sz="2800" b="1" dirty="0" smtClean="0">
                <a:solidFill>
                  <a:srgbClr val="FF0000"/>
                </a:solidFill>
              </a:rPr>
              <a:t>分）</a:t>
            </a:r>
            <a:r>
              <a:rPr lang="en-US" altLang="zh-CN" sz="2800" b="1" dirty="0" smtClean="0">
                <a:solidFill>
                  <a:srgbClr val="FF0000"/>
                </a:solidFill>
              </a:rPr>
              <a:t>21. “</a:t>
            </a:r>
            <a:r>
              <a:rPr lang="zh-CN" altLang="zh-CN" sz="2800" b="1" dirty="0" smtClean="0">
                <a:solidFill>
                  <a:srgbClr val="FF0000"/>
                </a:solidFill>
              </a:rPr>
              <a:t>梦见周公</a:t>
            </a:r>
            <a:r>
              <a:rPr lang="en-US" altLang="zh-CN" sz="2800" b="1" dirty="0" smtClean="0">
                <a:solidFill>
                  <a:srgbClr val="FF0000"/>
                </a:solidFill>
              </a:rPr>
              <a:t>”</a:t>
            </a:r>
            <a:r>
              <a:rPr lang="zh-CN" altLang="zh-CN" sz="2800" b="1" dirty="0" smtClean="0">
                <a:solidFill>
                  <a:srgbClr val="FF0000"/>
                </a:solidFill>
              </a:rPr>
              <a:t>表明孔子对周代文化的推崇和向往。</a:t>
            </a:r>
            <a:r>
              <a:rPr lang="en-US" altLang="zh-CN" sz="2800" b="1" dirty="0" smtClean="0">
                <a:solidFill>
                  <a:srgbClr val="FF0000"/>
                </a:solidFill>
              </a:rPr>
              <a:t>    </a:t>
            </a:r>
            <a:endParaRPr lang="zh-CN" altLang="zh-CN" sz="2800" b="1" dirty="0" smtClean="0">
              <a:solidFill>
                <a:srgbClr val="FF0000"/>
              </a:solidFill>
            </a:endParaRPr>
          </a:p>
          <a:p>
            <a:pPr eaLnBrk="0" fontAlgn="ctr" hangingPunct="0">
              <a:buNone/>
            </a:pPr>
            <a:r>
              <a:rPr lang="en-US" altLang="zh-CN" sz="2800" b="1" dirty="0" smtClean="0">
                <a:solidFill>
                  <a:srgbClr val="FF0000"/>
                </a:solidFill>
              </a:rPr>
              <a:t>22. </a:t>
            </a:r>
            <a:r>
              <a:rPr lang="zh-CN" altLang="en-US" sz="2800" b="1" dirty="0" smtClean="0">
                <a:solidFill>
                  <a:srgbClr val="FF0000"/>
                </a:solidFill>
              </a:rPr>
              <a:t>（</a:t>
            </a:r>
            <a:r>
              <a:rPr lang="en-US" altLang="zh-CN" sz="2800" b="1" dirty="0" smtClean="0">
                <a:solidFill>
                  <a:srgbClr val="FF0000"/>
                </a:solidFill>
              </a:rPr>
              <a:t>4</a:t>
            </a:r>
            <a:r>
              <a:rPr lang="zh-CN" altLang="en-US" sz="2800" b="1" dirty="0" smtClean="0">
                <a:solidFill>
                  <a:srgbClr val="FF0000"/>
                </a:solidFill>
              </a:rPr>
              <a:t>分）</a:t>
            </a:r>
            <a:r>
              <a:rPr lang="en-US" altLang="zh-CN" sz="2800" b="1" dirty="0" smtClean="0">
                <a:solidFill>
                  <a:srgbClr val="FF0000"/>
                </a:solidFill>
              </a:rPr>
              <a:t>①</a:t>
            </a:r>
            <a:r>
              <a:rPr lang="zh-CN" altLang="zh-CN" sz="2800" b="1" dirty="0" smtClean="0">
                <a:solidFill>
                  <a:srgbClr val="FF0000"/>
                </a:solidFill>
              </a:rPr>
              <a:t>主旨在于说明德、才的关系，孔子强调德重于才。</a:t>
            </a:r>
            <a:r>
              <a:rPr lang="en-US" altLang="zh-CN" sz="2800" b="1" dirty="0" smtClean="0">
                <a:solidFill>
                  <a:srgbClr val="FF0000"/>
                </a:solidFill>
              </a:rPr>
              <a:t>②“</a:t>
            </a:r>
            <a:r>
              <a:rPr lang="zh-CN" altLang="zh-CN" sz="2800" b="1" dirty="0" smtClean="0">
                <a:solidFill>
                  <a:srgbClr val="FF0000"/>
                </a:solidFill>
              </a:rPr>
              <a:t>周公之才之美</a:t>
            </a:r>
            <a:r>
              <a:rPr lang="en-US" altLang="zh-CN" sz="2800" b="1" dirty="0" smtClean="0">
                <a:solidFill>
                  <a:srgbClr val="FF0000"/>
                </a:solidFill>
              </a:rPr>
              <a:t>”</a:t>
            </a:r>
            <a:r>
              <a:rPr lang="zh-CN" altLang="zh-CN" sz="2800" b="1" dirty="0" smtClean="0">
                <a:solidFill>
                  <a:srgbClr val="FF0000"/>
                </a:solidFill>
              </a:rPr>
              <a:t>，是极言其才干之优异：</a:t>
            </a:r>
            <a:r>
              <a:rPr lang="en-US" altLang="zh-CN" sz="2800" b="1" dirty="0" smtClean="0">
                <a:solidFill>
                  <a:srgbClr val="FF0000"/>
                </a:solidFill>
              </a:rPr>
              <a:t>“</a:t>
            </a:r>
            <a:r>
              <a:rPr lang="zh-CN" altLang="zh-CN" sz="2800" b="1" dirty="0" smtClean="0">
                <a:solidFill>
                  <a:srgbClr val="FF0000"/>
                </a:solidFill>
              </a:rPr>
              <a:t>骄</a:t>
            </a:r>
            <a:r>
              <a:rPr lang="en-US" altLang="zh-CN" sz="2800" b="1" dirty="0" smtClean="0">
                <a:solidFill>
                  <a:srgbClr val="FF0000"/>
                </a:solidFill>
              </a:rPr>
              <a:t>”“</a:t>
            </a:r>
            <a:r>
              <a:rPr lang="zh-CN" altLang="zh-CN" sz="2800" b="1" dirty="0" smtClean="0">
                <a:solidFill>
                  <a:srgbClr val="FF0000"/>
                </a:solidFill>
              </a:rPr>
              <a:t>吝</a:t>
            </a:r>
            <a:r>
              <a:rPr lang="en-US" altLang="zh-CN" sz="2800" b="1" dirty="0" smtClean="0">
                <a:solidFill>
                  <a:srgbClr val="FF0000"/>
                </a:solidFill>
              </a:rPr>
              <a:t>”</a:t>
            </a:r>
            <a:r>
              <a:rPr lang="zh-CN" altLang="zh-CN" sz="2800" b="1" dirty="0" smtClean="0">
                <a:solidFill>
                  <a:srgbClr val="FF0000"/>
                </a:solidFill>
              </a:rPr>
              <a:t>则是恶劣的品质。孔子认为，一个人如果品德不好，即使才华出众也不足称道。</a:t>
            </a:r>
          </a:p>
          <a:p>
            <a:pPr>
              <a:buNone/>
            </a:pPr>
            <a:endParaRPr lang="zh-CN"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793</TotalTime>
  <Words>2394</Words>
  <Application>Microsoft Office PowerPoint</Application>
  <PresentationFormat>全屏显示(4:3)</PresentationFormat>
  <Paragraphs>51</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回归教材，吃透文本 ——2018年高考诗歌鉴赏和《论语》研读题学生答题情况浅探</vt:lpstr>
      <vt:lpstr>幻灯片 2</vt:lpstr>
      <vt:lpstr>幻灯片 3</vt:lpstr>
      <vt:lpstr>幻灯片 4</vt:lpstr>
      <vt:lpstr>幻灯片 5</vt:lpstr>
      <vt:lpstr>幻灯片 6</vt:lpstr>
      <vt:lpstr>幻灯片 7</vt:lpstr>
      <vt:lpstr>回归教材</vt:lpstr>
      <vt:lpstr>幻灯片 9</vt:lpstr>
      <vt:lpstr>幻灯片 10</vt:lpstr>
      <vt:lpstr>幻灯片 11</vt:lpstr>
      <vt:lpstr>幻灯片 12</vt:lpstr>
      <vt:lpstr>幻灯片 13</vt:lpstr>
      <vt:lpstr>幻灯片 14</vt:lpstr>
      <vt:lpstr>幻灯片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84</cp:revision>
  <dcterms:created xsi:type="dcterms:W3CDTF">2018-08-24T02:53:26Z</dcterms:created>
  <dcterms:modified xsi:type="dcterms:W3CDTF">2018-10-07T10:34:29Z</dcterms:modified>
</cp:coreProperties>
</file>